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9"/>
  </p:notesMasterIdLst>
  <p:sldIdLst>
    <p:sldId id="259" r:id="rId3"/>
    <p:sldId id="531" r:id="rId4"/>
    <p:sldId id="532" r:id="rId5"/>
    <p:sldId id="534" r:id="rId6"/>
    <p:sldId id="541" r:id="rId7"/>
    <p:sldId id="535" r:id="rId8"/>
  </p:sldIdLst>
  <p:sldSz cx="10080625" cy="7559675"/>
  <p:notesSz cx="7559675" cy="10691813"/>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0432FF"/>
    <a:srgbClr val="1C7E13"/>
    <a:srgbClr val="87CEFF"/>
    <a:srgbClr val="FFF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167"/>
    <p:restoredTop sz="94766"/>
  </p:normalViewPr>
  <p:slideViewPr>
    <p:cSldViewPr snapToGrid="0" snapToObjects="1">
      <p:cViewPr varScale="1">
        <p:scale>
          <a:sx n="95" d="100"/>
          <a:sy n="95" d="100"/>
        </p:scale>
        <p:origin x="238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notesMaster" Target="notesMasters/notesMaster1.xml"/></Relationships>
</file>

<file path=ppt/media/image1.png>
</file>

<file path=ppt/media/image2.png>
</file>

<file path=ppt/media/image3.tiff>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da-DK"/>
          </a:p>
        </p:txBody>
      </p:sp>
      <p:sp>
        <p:nvSpPr>
          <p:cNvPr id="3" name="Date Placeholder 2"/>
          <p:cNvSpPr>
            <a:spLocks noGrp="1"/>
          </p:cNvSpPr>
          <p:nvPr>
            <p:ph type="dt" idx="1"/>
          </p:nvPr>
        </p:nvSpPr>
        <p:spPr>
          <a:xfrm>
            <a:off x="4281488" y="0"/>
            <a:ext cx="3276600" cy="536575"/>
          </a:xfrm>
          <a:prstGeom prst="rect">
            <a:avLst/>
          </a:prstGeom>
        </p:spPr>
        <p:txBody>
          <a:bodyPr vert="horz" lIns="91440" tIns="45720" rIns="91440" bIns="45720" rtlCol="0"/>
          <a:lstStyle>
            <a:lvl1pPr algn="r">
              <a:defRPr sz="1200"/>
            </a:lvl1pPr>
          </a:lstStyle>
          <a:p>
            <a:fld id="{3804534B-3978-844A-8131-69FD9A9DA939}" type="datetimeFigureOut">
              <a:rPr lang="da-DK" smtClean="0"/>
              <a:t>11.11.2021</a:t>
            </a:fld>
            <a:endParaRPr lang="da-DK"/>
          </a:p>
        </p:txBody>
      </p:sp>
      <p:sp>
        <p:nvSpPr>
          <p:cNvPr id="4" name="Slide Image Placeholder 3"/>
          <p:cNvSpPr>
            <a:spLocks noGrp="1" noRot="1" noChangeAspect="1"/>
          </p:cNvSpPr>
          <p:nvPr>
            <p:ph type="sldImg" idx="2"/>
          </p:nvPr>
        </p:nvSpPr>
        <p:spPr>
          <a:xfrm>
            <a:off x="1374775" y="1336675"/>
            <a:ext cx="4810125" cy="3608388"/>
          </a:xfrm>
          <a:prstGeom prst="rect">
            <a:avLst/>
          </a:prstGeom>
          <a:noFill/>
          <a:ln w="12700">
            <a:solidFill>
              <a:prstClr val="black"/>
            </a:solidFill>
          </a:ln>
        </p:spPr>
        <p:txBody>
          <a:bodyPr vert="horz" lIns="91440" tIns="45720" rIns="91440" bIns="45720" rtlCol="0" anchor="ctr"/>
          <a:lstStyle/>
          <a:p>
            <a:endParaRPr lang="da-DK"/>
          </a:p>
        </p:txBody>
      </p:sp>
      <p:sp>
        <p:nvSpPr>
          <p:cNvPr id="5" name="Notes Placeholder 4"/>
          <p:cNvSpPr>
            <a:spLocks noGrp="1"/>
          </p:cNvSpPr>
          <p:nvPr>
            <p:ph type="body" sz="quarter" idx="3"/>
          </p:nvPr>
        </p:nvSpPr>
        <p:spPr>
          <a:xfrm>
            <a:off x="755650" y="5145088"/>
            <a:ext cx="6048375" cy="42100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a-DK"/>
          </a:p>
        </p:txBody>
      </p:sp>
      <p:sp>
        <p:nvSpPr>
          <p:cNvPr id="6" name="Footer Placeholder 5"/>
          <p:cNvSpPr>
            <a:spLocks noGrp="1"/>
          </p:cNvSpPr>
          <p:nvPr>
            <p:ph type="ftr" sz="quarter" idx="4"/>
          </p:nvPr>
        </p:nvSpPr>
        <p:spPr>
          <a:xfrm>
            <a:off x="0" y="10155238"/>
            <a:ext cx="3276600" cy="536575"/>
          </a:xfrm>
          <a:prstGeom prst="rect">
            <a:avLst/>
          </a:prstGeom>
        </p:spPr>
        <p:txBody>
          <a:bodyPr vert="horz" lIns="91440" tIns="45720" rIns="91440" bIns="45720" rtlCol="0" anchor="b"/>
          <a:lstStyle>
            <a:lvl1pPr algn="l">
              <a:defRPr sz="1200"/>
            </a:lvl1pPr>
          </a:lstStyle>
          <a:p>
            <a:endParaRPr lang="da-DK"/>
          </a:p>
        </p:txBody>
      </p:sp>
      <p:sp>
        <p:nvSpPr>
          <p:cNvPr id="7" name="Slide Number Placeholder 6"/>
          <p:cNvSpPr>
            <a:spLocks noGrp="1"/>
          </p:cNvSpPr>
          <p:nvPr>
            <p:ph type="sldNum" sz="quarter" idx="5"/>
          </p:nvPr>
        </p:nvSpPr>
        <p:spPr>
          <a:xfrm>
            <a:off x="4281488" y="10155238"/>
            <a:ext cx="3276600" cy="536575"/>
          </a:xfrm>
          <a:prstGeom prst="rect">
            <a:avLst/>
          </a:prstGeom>
        </p:spPr>
        <p:txBody>
          <a:bodyPr vert="horz" lIns="91440" tIns="45720" rIns="91440" bIns="45720" rtlCol="0" anchor="b"/>
          <a:lstStyle>
            <a:lvl1pPr algn="r">
              <a:defRPr sz="1200"/>
            </a:lvl1pPr>
          </a:lstStyle>
          <a:p>
            <a:fld id="{D854D5A0-3026-2542-B34A-F9B3A3BD8DC5}" type="slidenum">
              <a:rPr lang="da-DK" smtClean="0"/>
              <a:t>‹#›</a:t>
            </a:fld>
            <a:endParaRPr lang="da-DK"/>
          </a:p>
        </p:txBody>
      </p:sp>
    </p:spTree>
    <p:extLst>
      <p:ext uri="{BB962C8B-B14F-4D97-AF65-F5344CB8AC3E}">
        <p14:creationId xmlns:p14="http://schemas.microsoft.com/office/powerpoint/2010/main" val="2610027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24" name="PlaceHolder 2"/>
          <p:cNvSpPr>
            <a:spLocks noGrp="1"/>
          </p:cNvSpPr>
          <p:nvPr>
            <p:ph type="body"/>
          </p:nvPr>
        </p:nvSpPr>
        <p:spPr>
          <a:xfrm>
            <a:off x="740880" y="1620000"/>
            <a:ext cx="8607960" cy="2091240"/>
          </a:xfrm>
          <a:prstGeom prst="rect">
            <a:avLst/>
          </a:prstGeom>
        </p:spPr>
        <p:txBody>
          <a:bodyPr lIns="0" tIns="0" rIns="0" bIns="0"/>
          <a:lstStyle/>
          <a:p>
            <a:endParaRPr lang="en-US" sz="2800" b="0" strike="noStrike" spc="-1">
              <a:latin typeface="Arial"/>
            </a:endParaRPr>
          </a:p>
        </p:txBody>
      </p:sp>
      <p:sp>
        <p:nvSpPr>
          <p:cNvPr id="25" name="PlaceHolder 3"/>
          <p:cNvSpPr>
            <a:spLocks noGrp="1"/>
          </p:cNvSpPr>
          <p:nvPr>
            <p:ph type="body"/>
          </p:nvPr>
        </p:nvSpPr>
        <p:spPr>
          <a:xfrm>
            <a:off x="740880" y="3910320"/>
            <a:ext cx="860796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27" name="PlaceHolder 2"/>
          <p:cNvSpPr>
            <a:spLocks noGrp="1"/>
          </p:cNvSpPr>
          <p:nvPr>
            <p:ph type="body"/>
          </p:nvPr>
        </p:nvSpPr>
        <p:spPr>
          <a:xfrm>
            <a:off x="740880" y="1620000"/>
            <a:ext cx="4200480" cy="2091240"/>
          </a:xfrm>
          <a:prstGeom prst="rect">
            <a:avLst/>
          </a:prstGeom>
        </p:spPr>
        <p:txBody>
          <a:bodyPr lIns="0" tIns="0" rIns="0" bIns="0"/>
          <a:lstStyle/>
          <a:p>
            <a:endParaRPr lang="en-US" sz="2800" b="0" strike="noStrike" spc="-1">
              <a:latin typeface="Arial"/>
            </a:endParaRPr>
          </a:p>
        </p:txBody>
      </p:sp>
      <p:sp>
        <p:nvSpPr>
          <p:cNvPr id="28" name="PlaceHolder 3"/>
          <p:cNvSpPr>
            <a:spLocks noGrp="1"/>
          </p:cNvSpPr>
          <p:nvPr>
            <p:ph type="body"/>
          </p:nvPr>
        </p:nvSpPr>
        <p:spPr>
          <a:xfrm>
            <a:off x="5151600" y="1620000"/>
            <a:ext cx="4200480" cy="2091240"/>
          </a:xfrm>
          <a:prstGeom prst="rect">
            <a:avLst/>
          </a:prstGeom>
        </p:spPr>
        <p:txBody>
          <a:bodyPr lIns="0" tIns="0" rIns="0" bIns="0"/>
          <a:lstStyle/>
          <a:p>
            <a:endParaRPr lang="en-US" sz="2800" b="0" strike="noStrike" spc="-1">
              <a:latin typeface="Arial"/>
            </a:endParaRPr>
          </a:p>
        </p:txBody>
      </p:sp>
      <p:sp>
        <p:nvSpPr>
          <p:cNvPr id="29" name="PlaceHolder 4"/>
          <p:cNvSpPr>
            <a:spLocks noGrp="1"/>
          </p:cNvSpPr>
          <p:nvPr>
            <p:ph type="body"/>
          </p:nvPr>
        </p:nvSpPr>
        <p:spPr>
          <a:xfrm>
            <a:off x="5151600" y="3910320"/>
            <a:ext cx="4200480" cy="2091240"/>
          </a:xfrm>
          <a:prstGeom prst="rect">
            <a:avLst/>
          </a:prstGeom>
        </p:spPr>
        <p:txBody>
          <a:bodyPr lIns="0" tIns="0" rIns="0" bIns="0"/>
          <a:lstStyle/>
          <a:p>
            <a:endParaRPr lang="en-US" sz="2800" b="0" strike="noStrike" spc="-1">
              <a:latin typeface="Arial"/>
            </a:endParaRPr>
          </a:p>
        </p:txBody>
      </p:sp>
      <p:sp>
        <p:nvSpPr>
          <p:cNvPr id="30" name="PlaceHolder 5"/>
          <p:cNvSpPr>
            <a:spLocks noGrp="1"/>
          </p:cNvSpPr>
          <p:nvPr>
            <p:ph type="body"/>
          </p:nvPr>
        </p:nvSpPr>
        <p:spPr>
          <a:xfrm>
            <a:off x="740880" y="3910320"/>
            <a:ext cx="420048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32" name="PlaceHolder 2"/>
          <p:cNvSpPr>
            <a:spLocks noGrp="1"/>
          </p:cNvSpPr>
          <p:nvPr>
            <p:ph type="body"/>
          </p:nvPr>
        </p:nvSpPr>
        <p:spPr>
          <a:xfrm>
            <a:off x="740880" y="1620000"/>
            <a:ext cx="2771640" cy="2091240"/>
          </a:xfrm>
          <a:prstGeom prst="rect">
            <a:avLst/>
          </a:prstGeom>
        </p:spPr>
        <p:txBody>
          <a:bodyPr lIns="0" tIns="0" rIns="0" bIns="0"/>
          <a:lstStyle/>
          <a:p>
            <a:endParaRPr lang="en-US" sz="2800" b="0" strike="noStrike" spc="-1">
              <a:latin typeface="Arial"/>
            </a:endParaRPr>
          </a:p>
        </p:txBody>
      </p:sp>
      <p:sp>
        <p:nvSpPr>
          <p:cNvPr id="33" name="PlaceHolder 3"/>
          <p:cNvSpPr>
            <a:spLocks noGrp="1"/>
          </p:cNvSpPr>
          <p:nvPr>
            <p:ph type="body"/>
          </p:nvPr>
        </p:nvSpPr>
        <p:spPr>
          <a:xfrm>
            <a:off x="3651480" y="1620000"/>
            <a:ext cx="2771640" cy="2091240"/>
          </a:xfrm>
          <a:prstGeom prst="rect">
            <a:avLst/>
          </a:prstGeom>
        </p:spPr>
        <p:txBody>
          <a:bodyPr lIns="0" tIns="0" rIns="0" bIns="0"/>
          <a:lstStyle/>
          <a:p>
            <a:endParaRPr lang="en-US" sz="2800" b="0" strike="noStrike" spc="-1">
              <a:latin typeface="Arial"/>
            </a:endParaRPr>
          </a:p>
        </p:txBody>
      </p:sp>
      <p:sp>
        <p:nvSpPr>
          <p:cNvPr id="34" name="PlaceHolder 4"/>
          <p:cNvSpPr>
            <a:spLocks noGrp="1"/>
          </p:cNvSpPr>
          <p:nvPr>
            <p:ph type="body"/>
          </p:nvPr>
        </p:nvSpPr>
        <p:spPr>
          <a:xfrm>
            <a:off x="6562080" y="1620000"/>
            <a:ext cx="2771640" cy="2091240"/>
          </a:xfrm>
          <a:prstGeom prst="rect">
            <a:avLst/>
          </a:prstGeom>
        </p:spPr>
        <p:txBody>
          <a:bodyPr lIns="0" tIns="0" rIns="0" bIns="0"/>
          <a:lstStyle/>
          <a:p>
            <a:endParaRPr lang="en-US" sz="2800" b="0" strike="noStrike" spc="-1">
              <a:latin typeface="Arial"/>
            </a:endParaRPr>
          </a:p>
        </p:txBody>
      </p:sp>
      <p:sp>
        <p:nvSpPr>
          <p:cNvPr id="35" name="PlaceHolder 5"/>
          <p:cNvSpPr>
            <a:spLocks noGrp="1"/>
          </p:cNvSpPr>
          <p:nvPr>
            <p:ph type="body"/>
          </p:nvPr>
        </p:nvSpPr>
        <p:spPr>
          <a:xfrm>
            <a:off x="6562080" y="3910320"/>
            <a:ext cx="2771640" cy="2091240"/>
          </a:xfrm>
          <a:prstGeom prst="rect">
            <a:avLst/>
          </a:prstGeom>
        </p:spPr>
        <p:txBody>
          <a:bodyPr lIns="0" tIns="0" rIns="0" bIns="0"/>
          <a:lstStyle/>
          <a:p>
            <a:endParaRPr lang="en-US" sz="2800" b="0" strike="noStrike" spc="-1">
              <a:latin typeface="Arial"/>
            </a:endParaRPr>
          </a:p>
        </p:txBody>
      </p:sp>
      <p:sp>
        <p:nvSpPr>
          <p:cNvPr id="36" name="PlaceHolder 6"/>
          <p:cNvSpPr>
            <a:spLocks noGrp="1"/>
          </p:cNvSpPr>
          <p:nvPr>
            <p:ph type="body"/>
          </p:nvPr>
        </p:nvSpPr>
        <p:spPr>
          <a:xfrm>
            <a:off x="3651480" y="3910320"/>
            <a:ext cx="2771640" cy="2091240"/>
          </a:xfrm>
          <a:prstGeom prst="rect">
            <a:avLst/>
          </a:prstGeom>
        </p:spPr>
        <p:txBody>
          <a:bodyPr lIns="0" tIns="0" rIns="0" bIns="0"/>
          <a:lstStyle/>
          <a:p>
            <a:endParaRPr lang="en-US" sz="2800" b="0" strike="noStrike" spc="-1">
              <a:latin typeface="Arial"/>
            </a:endParaRPr>
          </a:p>
        </p:txBody>
      </p:sp>
      <p:sp>
        <p:nvSpPr>
          <p:cNvPr id="37" name="PlaceHolder 7"/>
          <p:cNvSpPr>
            <a:spLocks noGrp="1"/>
          </p:cNvSpPr>
          <p:nvPr>
            <p:ph type="body"/>
          </p:nvPr>
        </p:nvSpPr>
        <p:spPr>
          <a:xfrm>
            <a:off x="740880" y="3910320"/>
            <a:ext cx="277164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41" name="PlaceHolder 2"/>
          <p:cNvSpPr>
            <a:spLocks noGrp="1"/>
          </p:cNvSpPr>
          <p:nvPr>
            <p:ph type="subTitle"/>
          </p:nvPr>
        </p:nvSpPr>
        <p:spPr>
          <a:xfrm>
            <a:off x="740880" y="1620000"/>
            <a:ext cx="8607960" cy="4384800"/>
          </a:xfrm>
          <a:prstGeom prst="rect">
            <a:avLst/>
          </a:prstGeom>
        </p:spPr>
        <p:txBody>
          <a:bodyPr lIns="0" tIns="0" rIns="0" bIns="0" anchor="ctr"/>
          <a:lstStyle/>
          <a:p>
            <a:pPr algn="ctr"/>
            <a:endParaRPr lang="en-US" sz="3200" b="0" strike="noStrike" spc="-1">
              <a:latin typeface="Times New Roman"/>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43" name="PlaceHolder 2"/>
          <p:cNvSpPr>
            <a:spLocks noGrp="1"/>
          </p:cNvSpPr>
          <p:nvPr>
            <p:ph type="body"/>
          </p:nvPr>
        </p:nvSpPr>
        <p:spPr>
          <a:xfrm>
            <a:off x="740880" y="1620000"/>
            <a:ext cx="8607960" cy="438480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45" name="PlaceHolder 2"/>
          <p:cNvSpPr>
            <a:spLocks noGrp="1"/>
          </p:cNvSpPr>
          <p:nvPr>
            <p:ph type="body"/>
          </p:nvPr>
        </p:nvSpPr>
        <p:spPr>
          <a:xfrm>
            <a:off x="740880" y="1620000"/>
            <a:ext cx="4200480" cy="4384800"/>
          </a:xfrm>
          <a:prstGeom prst="rect">
            <a:avLst/>
          </a:prstGeom>
        </p:spPr>
        <p:txBody>
          <a:bodyPr lIns="0" tIns="0" rIns="0" bIns="0"/>
          <a:lstStyle/>
          <a:p>
            <a:endParaRPr lang="en-US" sz="2800" b="0" strike="noStrike" spc="-1">
              <a:latin typeface="Arial"/>
            </a:endParaRPr>
          </a:p>
        </p:txBody>
      </p:sp>
      <p:sp>
        <p:nvSpPr>
          <p:cNvPr id="46" name="PlaceHolder 3"/>
          <p:cNvSpPr>
            <a:spLocks noGrp="1"/>
          </p:cNvSpPr>
          <p:nvPr>
            <p:ph type="body"/>
          </p:nvPr>
        </p:nvSpPr>
        <p:spPr>
          <a:xfrm>
            <a:off x="5151600" y="1620000"/>
            <a:ext cx="4200480" cy="438480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752040" y="360000"/>
            <a:ext cx="8607960" cy="5007600"/>
          </a:xfrm>
          <a:prstGeom prst="rect">
            <a:avLst/>
          </a:prstGeom>
        </p:spPr>
        <p:txBody>
          <a:bodyPr lIns="0" tIns="0" rIns="0" bIns="0" anchor="ctr"/>
          <a:lstStyle/>
          <a:p>
            <a:pPr algn="ctr"/>
            <a:endParaRPr lang="en-US" sz="3200" b="0" strike="noStrike" spc="-1">
              <a:latin typeface="Times New Roman"/>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50" name="PlaceHolder 2"/>
          <p:cNvSpPr>
            <a:spLocks noGrp="1"/>
          </p:cNvSpPr>
          <p:nvPr>
            <p:ph type="body"/>
          </p:nvPr>
        </p:nvSpPr>
        <p:spPr>
          <a:xfrm>
            <a:off x="740880" y="1620000"/>
            <a:ext cx="4200480" cy="2091240"/>
          </a:xfrm>
          <a:prstGeom prst="rect">
            <a:avLst/>
          </a:prstGeom>
        </p:spPr>
        <p:txBody>
          <a:bodyPr lIns="0" tIns="0" rIns="0" bIns="0"/>
          <a:lstStyle/>
          <a:p>
            <a:endParaRPr lang="en-US" sz="2800" b="0" strike="noStrike" spc="-1">
              <a:latin typeface="Arial"/>
            </a:endParaRPr>
          </a:p>
        </p:txBody>
      </p:sp>
      <p:sp>
        <p:nvSpPr>
          <p:cNvPr id="51" name="PlaceHolder 3"/>
          <p:cNvSpPr>
            <a:spLocks noGrp="1"/>
          </p:cNvSpPr>
          <p:nvPr>
            <p:ph type="body"/>
          </p:nvPr>
        </p:nvSpPr>
        <p:spPr>
          <a:xfrm>
            <a:off x="740880" y="3910320"/>
            <a:ext cx="4200480" cy="2091240"/>
          </a:xfrm>
          <a:prstGeom prst="rect">
            <a:avLst/>
          </a:prstGeom>
        </p:spPr>
        <p:txBody>
          <a:bodyPr lIns="0" tIns="0" rIns="0" bIns="0"/>
          <a:lstStyle/>
          <a:p>
            <a:endParaRPr lang="en-US" sz="2800" b="0" strike="noStrike" spc="-1">
              <a:latin typeface="Arial"/>
            </a:endParaRPr>
          </a:p>
        </p:txBody>
      </p:sp>
      <p:sp>
        <p:nvSpPr>
          <p:cNvPr id="52" name="PlaceHolder 4"/>
          <p:cNvSpPr>
            <a:spLocks noGrp="1"/>
          </p:cNvSpPr>
          <p:nvPr>
            <p:ph type="body"/>
          </p:nvPr>
        </p:nvSpPr>
        <p:spPr>
          <a:xfrm>
            <a:off x="5151600" y="1620000"/>
            <a:ext cx="4200480" cy="438480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3" name="PlaceHolder 2"/>
          <p:cNvSpPr>
            <a:spLocks noGrp="1"/>
          </p:cNvSpPr>
          <p:nvPr>
            <p:ph type="subTitle"/>
          </p:nvPr>
        </p:nvSpPr>
        <p:spPr>
          <a:xfrm>
            <a:off x="740880" y="1620000"/>
            <a:ext cx="8607960" cy="4384800"/>
          </a:xfrm>
          <a:prstGeom prst="rect">
            <a:avLst/>
          </a:prstGeom>
        </p:spPr>
        <p:txBody>
          <a:bodyPr lIns="0" tIns="0" rIns="0" bIns="0" anchor="ctr"/>
          <a:lstStyle/>
          <a:p>
            <a:pPr algn="ctr"/>
            <a:endParaRPr lang="en-US" sz="3200" b="0" strike="noStrike" spc="-1">
              <a:latin typeface="Times New Roman"/>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54" name="PlaceHolder 2"/>
          <p:cNvSpPr>
            <a:spLocks noGrp="1"/>
          </p:cNvSpPr>
          <p:nvPr>
            <p:ph type="body"/>
          </p:nvPr>
        </p:nvSpPr>
        <p:spPr>
          <a:xfrm>
            <a:off x="740880" y="1620000"/>
            <a:ext cx="4200480" cy="4384800"/>
          </a:xfrm>
          <a:prstGeom prst="rect">
            <a:avLst/>
          </a:prstGeom>
        </p:spPr>
        <p:txBody>
          <a:bodyPr lIns="0" tIns="0" rIns="0" bIns="0"/>
          <a:lstStyle/>
          <a:p>
            <a:endParaRPr lang="en-US" sz="2800" b="0" strike="noStrike" spc="-1">
              <a:latin typeface="Arial"/>
            </a:endParaRPr>
          </a:p>
        </p:txBody>
      </p:sp>
      <p:sp>
        <p:nvSpPr>
          <p:cNvPr id="55" name="PlaceHolder 3"/>
          <p:cNvSpPr>
            <a:spLocks noGrp="1"/>
          </p:cNvSpPr>
          <p:nvPr>
            <p:ph type="body"/>
          </p:nvPr>
        </p:nvSpPr>
        <p:spPr>
          <a:xfrm>
            <a:off x="5151600" y="1620000"/>
            <a:ext cx="4200480" cy="2091240"/>
          </a:xfrm>
          <a:prstGeom prst="rect">
            <a:avLst/>
          </a:prstGeom>
        </p:spPr>
        <p:txBody>
          <a:bodyPr lIns="0" tIns="0" rIns="0" bIns="0"/>
          <a:lstStyle/>
          <a:p>
            <a:endParaRPr lang="en-US" sz="2800" b="0" strike="noStrike" spc="-1">
              <a:latin typeface="Arial"/>
            </a:endParaRPr>
          </a:p>
        </p:txBody>
      </p:sp>
      <p:sp>
        <p:nvSpPr>
          <p:cNvPr id="56" name="PlaceHolder 4"/>
          <p:cNvSpPr>
            <a:spLocks noGrp="1"/>
          </p:cNvSpPr>
          <p:nvPr>
            <p:ph type="body"/>
          </p:nvPr>
        </p:nvSpPr>
        <p:spPr>
          <a:xfrm>
            <a:off x="5151600" y="3910320"/>
            <a:ext cx="420048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58" name="PlaceHolder 2"/>
          <p:cNvSpPr>
            <a:spLocks noGrp="1"/>
          </p:cNvSpPr>
          <p:nvPr>
            <p:ph type="body"/>
          </p:nvPr>
        </p:nvSpPr>
        <p:spPr>
          <a:xfrm>
            <a:off x="740880" y="1620000"/>
            <a:ext cx="4200480" cy="2091240"/>
          </a:xfrm>
          <a:prstGeom prst="rect">
            <a:avLst/>
          </a:prstGeom>
        </p:spPr>
        <p:txBody>
          <a:bodyPr lIns="0" tIns="0" rIns="0" bIns="0"/>
          <a:lstStyle/>
          <a:p>
            <a:endParaRPr lang="en-US" sz="2800" b="0" strike="noStrike" spc="-1">
              <a:latin typeface="Arial"/>
            </a:endParaRPr>
          </a:p>
        </p:txBody>
      </p:sp>
      <p:sp>
        <p:nvSpPr>
          <p:cNvPr id="59" name="PlaceHolder 3"/>
          <p:cNvSpPr>
            <a:spLocks noGrp="1"/>
          </p:cNvSpPr>
          <p:nvPr>
            <p:ph type="body"/>
          </p:nvPr>
        </p:nvSpPr>
        <p:spPr>
          <a:xfrm>
            <a:off x="5151600" y="1620000"/>
            <a:ext cx="4200480" cy="2091240"/>
          </a:xfrm>
          <a:prstGeom prst="rect">
            <a:avLst/>
          </a:prstGeom>
        </p:spPr>
        <p:txBody>
          <a:bodyPr lIns="0" tIns="0" rIns="0" bIns="0"/>
          <a:lstStyle/>
          <a:p>
            <a:endParaRPr lang="en-US" sz="2800" b="0" strike="noStrike" spc="-1">
              <a:latin typeface="Arial"/>
            </a:endParaRPr>
          </a:p>
        </p:txBody>
      </p:sp>
      <p:sp>
        <p:nvSpPr>
          <p:cNvPr id="60" name="PlaceHolder 4"/>
          <p:cNvSpPr>
            <a:spLocks noGrp="1"/>
          </p:cNvSpPr>
          <p:nvPr>
            <p:ph type="body"/>
          </p:nvPr>
        </p:nvSpPr>
        <p:spPr>
          <a:xfrm>
            <a:off x="740880" y="3910320"/>
            <a:ext cx="860796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62" name="PlaceHolder 2"/>
          <p:cNvSpPr>
            <a:spLocks noGrp="1"/>
          </p:cNvSpPr>
          <p:nvPr>
            <p:ph type="body"/>
          </p:nvPr>
        </p:nvSpPr>
        <p:spPr>
          <a:xfrm>
            <a:off x="740880" y="1620000"/>
            <a:ext cx="8607960" cy="2091240"/>
          </a:xfrm>
          <a:prstGeom prst="rect">
            <a:avLst/>
          </a:prstGeom>
        </p:spPr>
        <p:txBody>
          <a:bodyPr lIns="0" tIns="0" rIns="0" bIns="0"/>
          <a:lstStyle/>
          <a:p>
            <a:endParaRPr lang="en-US" sz="2800" b="0" strike="noStrike" spc="-1">
              <a:latin typeface="Arial"/>
            </a:endParaRPr>
          </a:p>
        </p:txBody>
      </p:sp>
      <p:sp>
        <p:nvSpPr>
          <p:cNvPr id="63" name="PlaceHolder 3"/>
          <p:cNvSpPr>
            <a:spLocks noGrp="1"/>
          </p:cNvSpPr>
          <p:nvPr>
            <p:ph type="body"/>
          </p:nvPr>
        </p:nvSpPr>
        <p:spPr>
          <a:xfrm>
            <a:off x="740880" y="3910320"/>
            <a:ext cx="860796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65" name="PlaceHolder 2"/>
          <p:cNvSpPr>
            <a:spLocks noGrp="1"/>
          </p:cNvSpPr>
          <p:nvPr>
            <p:ph type="body"/>
          </p:nvPr>
        </p:nvSpPr>
        <p:spPr>
          <a:xfrm>
            <a:off x="740880" y="1620000"/>
            <a:ext cx="4200480" cy="2091240"/>
          </a:xfrm>
          <a:prstGeom prst="rect">
            <a:avLst/>
          </a:prstGeom>
        </p:spPr>
        <p:txBody>
          <a:bodyPr lIns="0" tIns="0" rIns="0" bIns="0"/>
          <a:lstStyle/>
          <a:p>
            <a:endParaRPr lang="en-US" sz="2800" b="0" strike="noStrike" spc="-1">
              <a:latin typeface="Arial"/>
            </a:endParaRPr>
          </a:p>
        </p:txBody>
      </p:sp>
      <p:sp>
        <p:nvSpPr>
          <p:cNvPr id="66" name="PlaceHolder 3"/>
          <p:cNvSpPr>
            <a:spLocks noGrp="1"/>
          </p:cNvSpPr>
          <p:nvPr>
            <p:ph type="body"/>
          </p:nvPr>
        </p:nvSpPr>
        <p:spPr>
          <a:xfrm>
            <a:off x="5151600" y="1620000"/>
            <a:ext cx="4200480" cy="2091240"/>
          </a:xfrm>
          <a:prstGeom prst="rect">
            <a:avLst/>
          </a:prstGeom>
        </p:spPr>
        <p:txBody>
          <a:bodyPr lIns="0" tIns="0" rIns="0" bIns="0"/>
          <a:lstStyle/>
          <a:p>
            <a:endParaRPr lang="en-US" sz="2800" b="0" strike="noStrike" spc="-1">
              <a:latin typeface="Arial"/>
            </a:endParaRPr>
          </a:p>
        </p:txBody>
      </p:sp>
      <p:sp>
        <p:nvSpPr>
          <p:cNvPr id="67" name="PlaceHolder 4"/>
          <p:cNvSpPr>
            <a:spLocks noGrp="1"/>
          </p:cNvSpPr>
          <p:nvPr>
            <p:ph type="body"/>
          </p:nvPr>
        </p:nvSpPr>
        <p:spPr>
          <a:xfrm>
            <a:off x="5151600" y="3910320"/>
            <a:ext cx="4200480" cy="2091240"/>
          </a:xfrm>
          <a:prstGeom prst="rect">
            <a:avLst/>
          </a:prstGeom>
        </p:spPr>
        <p:txBody>
          <a:bodyPr lIns="0" tIns="0" rIns="0" bIns="0"/>
          <a:lstStyle/>
          <a:p>
            <a:endParaRPr lang="en-US" sz="2800" b="0" strike="noStrike" spc="-1">
              <a:latin typeface="Arial"/>
            </a:endParaRPr>
          </a:p>
        </p:txBody>
      </p:sp>
      <p:sp>
        <p:nvSpPr>
          <p:cNvPr id="68" name="PlaceHolder 5"/>
          <p:cNvSpPr>
            <a:spLocks noGrp="1"/>
          </p:cNvSpPr>
          <p:nvPr>
            <p:ph type="body"/>
          </p:nvPr>
        </p:nvSpPr>
        <p:spPr>
          <a:xfrm>
            <a:off x="740880" y="3910320"/>
            <a:ext cx="420048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70" name="PlaceHolder 2"/>
          <p:cNvSpPr>
            <a:spLocks noGrp="1"/>
          </p:cNvSpPr>
          <p:nvPr>
            <p:ph type="body"/>
          </p:nvPr>
        </p:nvSpPr>
        <p:spPr>
          <a:xfrm>
            <a:off x="740880" y="1620000"/>
            <a:ext cx="2771640" cy="2091240"/>
          </a:xfrm>
          <a:prstGeom prst="rect">
            <a:avLst/>
          </a:prstGeom>
        </p:spPr>
        <p:txBody>
          <a:bodyPr lIns="0" tIns="0" rIns="0" bIns="0"/>
          <a:lstStyle/>
          <a:p>
            <a:endParaRPr lang="en-US" sz="2800" b="0" strike="noStrike" spc="-1">
              <a:latin typeface="Arial"/>
            </a:endParaRPr>
          </a:p>
        </p:txBody>
      </p:sp>
      <p:sp>
        <p:nvSpPr>
          <p:cNvPr id="71" name="PlaceHolder 3"/>
          <p:cNvSpPr>
            <a:spLocks noGrp="1"/>
          </p:cNvSpPr>
          <p:nvPr>
            <p:ph type="body"/>
          </p:nvPr>
        </p:nvSpPr>
        <p:spPr>
          <a:xfrm>
            <a:off x="3651480" y="1620000"/>
            <a:ext cx="2771640" cy="2091240"/>
          </a:xfrm>
          <a:prstGeom prst="rect">
            <a:avLst/>
          </a:prstGeom>
        </p:spPr>
        <p:txBody>
          <a:bodyPr lIns="0" tIns="0" rIns="0" bIns="0"/>
          <a:lstStyle/>
          <a:p>
            <a:endParaRPr lang="en-US" sz="2800" b="0" strike="noStrike" spc="-1">
              <a:latin typeface="Arial"/>
            </a:endParaRPr>
          </a:p>
        </p:txBody>
      </p:sp>
      <p:sp>
        <p:nvSpPr>
          <p:cNvPr id="72" name="PlaceHolder 4"/>
          <p:cNvSpPr>
            <a:spLocks noGrp="1"/>
          </p:cNvSpPr>
          <p:nvPr>
            <p:ph type="body"/>
          </p:nvPr>
        </p:nvSpPr>
        <p:spPr>
          <a:xfrm>
            <a:off x="6562080" y="1620000"/>
            <a:ext cx="2771640" cy="2091240"/>
          </a:xfrm>
          <a:prstGeom prst="rect">
            <a:avLst/>
          </a:prstGeom>
        </p:spPr>
        <p:txBody>
          <a:bodyPr lIns="0" tIns="0" rIns="0" bIns="0"/>
          <a:lstStyle/>
          <a:p>
            <a:endParaRPr lang="en-US" sz="2800" b="0" strike="noStrike" spc="-1">
              <a:latin typeface="Arial"/>
            </a:endParaRPr>
          </a:p>
        </p:txBody>
      </p:sp>
      <p:sp>
        <p:nvSpPr>
          <p:cNvPr id="73" name="PlaceHolder 5"/>
          <p:cNvSpPr>
            <a:spLocks noGrp="1"/>
          </p:cNvSpPr>
          <p:nvPr>
            <p:ph type="body"/>
          </p:nvPr>
        </p:nvSpPr>
        <p:spPr>
          <a:xfrm>
            <a:off x="6562080" y="3910320"/>
            <a:ext cx="2771640" cy="2091240"/>
          </a:xfrm>
          <a:prstGeom prst="rect">
            <a:avLst/>
          </a:prstGeom>
        </p:spPr>
        <p:txBody>
          <a:bodyPr lIns="0" tIns="0" rIns="0" bIns="0"/>
          <a:lstStyle/>
          <a:p>
            <a:endParaRPr lang="en-US" sz="2800" b="0" strike="noStrike" spc="-1">
              <a:latin typeface="Arial"/>
            </a:endParaRPr>
          </a:p>
        </p:txBody>
      </p:sp>
      <p:sp>
        <p:nvSpPr>
          <p:cNvPr id="74" name="PlaceHolder 6"/>
          <p:cNvSpPr>
            <a:spLocks noGrp="1"/>
          </p:cNvSpPr>
          <p:nvPr>
            <p:ph type="body"/>
          </p:nvPr>
        </p:nvSpPr>
        <p:spPr>
          <a:xfrm>
            <a:off x="3651480" y="3910320"/>
            <a:ext cx="2771640" cy="2091240"/>
          </a:xfrm>
          <a:prstGeom prst="rect">
            <a:avLst/>
          </a:prstGeom>
        </p:spPr>
        <p:txBody>
          <a:bodyPr lIns="0" tIns="0" rIns="0" bIns="0"/>
          <a:lstStyle/>
          <a:p>
            <a:endParaRPr lang="en-US" sz="2800" b="0" strike="noStrike" spc="-1">
              <a:latin typeface="Arial"/>
            </a:endParaRPr>
          </a:p>
        </p:txBody>
      </p:sp>
      <p:sp>
        <p:nvSpPr>
          <p:cNvPr id="75" name="PlaceHolder 7"/>
          <p:cNvSpPr>
            <a:spLocks noGrp="1"/>
          </p:cNvSpPr>
          <p:nvPr>
            <p:ph type="body"/>
          </p:nvPr>
        </p:nvSpPr>
        <p:spPr>
          <a:xfrm>
            <a:off x="740880" y="3910320"/>
            <a:ext cx="277164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5" name="PlaceHolder 2"/>
          <p:cNvSpPr>
            <a:spLocks noGrp="1"/>
          </p:cNvSpPr>
          <p:nvPr>
            <p:ph type="body"/>
          </p:nvPr>
        </p:nvSpPr>
        <p:spPr>
          <a:xfrm>
            <a:off x="740880" y="1620000"/>
            <a:ext cx="8607960" cy="438480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7" name="PlaceHolder 2"/>
          <p:cNvSpPr>
            <a:spLocks noGrp="1"/>
          </p:cNvSpPr>
          <p:nvPr>
            <p:ph type="body"/>
          </p:nvPr>
        </p:nvSpPr>
        <p:spPr>
          <a:xfrm>
            <a:off x="740880" y="1620000"/>
            <a:ext cx="4200480" cy="4384800"/>
          </a:xfrm>
          <a:prstGeom prst="rect">
            <a:avLst/>
          </a:prstGeom>
        </p:spPr>
        <p:txBody>
          <a:bodyPr lIns="0" tIns="0" rIns="0" bIns="0"/>
          <a:lstStyle/>
          <a:p>
            <a:endParaRPr lang="en-US" sz="2800" b="0" strike="noStrike" spc="-1">
              <a:latin typeface="Arial"/>
            </a:endParaRPr>
          </a:p>
        </p:txBody>
      </p:sp>
      <p:sp>
        <p:nvSpPr>
          <p:cNvPr id="8" name="PlaceHolder 3"/>
          <p:cNvSpPr>
            <a:spLocks noGrp="1"/>
          </p:cNvSpPr>
          <p:nvPr>
            <p:ph type="body"/>
          </p:nvPr>
        </p:nvSpPr>
        <p:spPr>
          <a:xfrm>
            <a:off x="5151600" y="1620000"/>
            <a:ext cx="4200480" cy="438480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752040" y="360000"/>
            <a:ext cx="8607960" cy="5007600"/>
          </a:xfrm>
          <a:prstGeom prst="rect">
            <a:avLst/>
          </a:prstGeom>
        </p:spPr>
        <p:txBody>
          <a:bodyPr lIns="0" tIns="0" rIns="0" bIns="0" anchor="ctr"/>
          <a:lstStyle/>
          <a:p>
            <a:pPr algn="ctr"/>
            <a:endParaRPr lang="en-US" sz="3200" b="0" strike="noStrike" spc="-1">
              <a:latin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12" name="PlaceHolder 2"/>
          <p:cNvSpPr>
            <a:spLocks noGrp="1"/>
          </p:cNvSpPr>
          <p:nvPr>
            <p:ph type="body"/>
          </p:nvPr>
        </p:nvSpPr>
        <p:spPr>
          <a:xfrm>
            <a:off x="740880" y="1620000"/>
            <a:ext cx="4200480" cy="2091240"/>
          </a:xfrm>
          <a:prstGeom prst="rect">
            <a:avLst/>
          </a:prstGeom>
        </p:spPr>
        <p:txBody>
          <a:bodyPr lIns="0" tIns="0" rIns="0" bIns="0"/>
          <a:lstStyle/>
          <a:p>
            <a:endParaRPr lang="en-US" sz="2800" b="0" strike="noStrike" spc="-1">
              <a:latin typeface="Arial"/>
            </a:endParaRPr>
          </a:p>
        </p:txBody>
      </p:sp>
      <p:sp>
        <p:nvSpPr>
          <p:cNvPr id="13" name="PlaceHolder 3"/>
          <p:cNvSpPr>
            <a:spLocks noGrp="1"/>
          </p:cNvSpPr>
          <p:nvPr>
            <p:ph type="body"/>
          </p:nvPr>
        </p:nvSpPr>
        <p:spPr>
          <a:xfrm>
            <a:off x="740880" y="3910320"/>
            <a:ext cx="4200480" cy="2091240"/>
          </a:xfrm>
          <a:prstGeom prst="rect">
            <a:avLst/>
          </a:prstGeom>
        </p:spPr>
        <p:txBody>
          <a:bodyPr lIns="0" tIns="0" rIns="0" bIns="0"/>
          <a:lstStyle/>
          <a:p>
            <a:endParaRPr lang="en-US" sz="2800" b="0" strike="noStrike" spc="-1">
              <a:latin typeface="Arial"/>
            </a:endParaRPr>
          </a:p>
        </p:txBody>
      </p:sp>
      <p:sp>
        <p:nvSpPr>
          <p:cNvPr id="14" name="PlaceHolder 4"/>
          <p:cNvSpPr>
            <a:spLocks noGrp="1"/>
          </p:cNvSpPr>
          <p:nvPr>
            <p:ph type="body"/>
          </p:nvPr>
        </p:nvSpPr>
        <p:spPr>
          <a:xfrm>
            <a:off x="5151600" y="1620000"/>
            <a:ext cx="4200480" cy="438480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16" name="PlaceHolder 2"/>
          <p:cNvSpPr>
            <a:spLocks noGrp="1"/>
          </p:cNvSpPr>
          <p:nvPr>
            <p:ph type="body"/>
          </p:nvPr>
        </p:nvSpPr>
        <p:spPr>
          <a:xfrm>
            <a:off x="740880" y="1620000"/>
            <a:ext cx="4200480" cy="4384800"/>
          </a:xfrm>
          <a:prstGeom prst="rect">
            <a:avLst/>
          </a:prstGeom>
        </p:spPr>
        <p:txBody>
          <a:bodyPr lIns="0" tIns="0" rIns="0" bIns="0"/>
          <a:lstStyle/>
          <a:p>
            <a:endParaRPr lang="en-US" sz="2800" b="0" strike="noStrike" spc="-1">
              <a:latin typeface="Arial"/>
            </a:endParaRPr>
          </a:p>
        </p:txBody>
      </p:sp>
      <p:sp>
        <p:nvSpPr>
          <p:cNvPr id="17" name="PlaceHolder 3"/>
          <p:cNvSpPr>
            <a:spLocks noGrp="1"/>
          </p:cNvSpPr>
          <p:nvPr>
            <p:ph type="body"/>
          </p:nvPr>
        </p:nvSpPr>
        <p:spPr>
          <a:xfrm>
            <a:off x="5151600" y="1620000"/>
            <a:ext cx="4200480" cy="2091240"/>
          </a:xfrm>
          <a:prstGeom prst="rect">
            <a:avLst/>
          </a:prstGeom>
        </p:spPr>
        <p:txBody>
          <a:bodyPr lIns="0" tIns="0" rIns="0" bIns="0"/>
          <a:lstStyle/>
          <a:p>
            <a:endParaRPr lang="en-US" sz="2800" b="0" strike="noStrike" spc="-1">
              <a:latin typeface="Arial"/>
            </a:endParaRPr>
          </a:p>
        </p:txBody>
      </p:sp>
      <p:sp>
        <p:nvSpPr>
          <p:cNvPr id="18" name="PlaceHolder 4"/>
          <p:cNvSpPr>
            <a:spLocks noGrp="1"/>
          </p:cNvSpPr>
          <p:nvPr>
            <p:ph type="body"/>
          </p:nvPr>
        </p:nvSpPr>
        <p:spPr>
          <a:xfrm>
            <a:off x="5151600" y="3910320"/>
            <a:ext cx="420048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52040" y="360000"/>
            <a:ext cx="8607960" cy="1080000"/>
          </a:xfrm>
          <a:prstGeom prst="rect">
            <a:avLst/>
          </a:prstGeom>
        </p:spPr>
        <p:txBody>
          <a:bodyPr lIns="0" tIns="0" rIns="0" bIns="0" anchor="ctr"/>
          <a:lstStyle/>
          <a:p>
            <a:pPr algn="ctr"/>
            <a:endParaRPr lang="en-US" sz="4000" b="1" strike="noStrike" spc="-1">
              <a:solidFill>
                <a:srgbClr val="FF0000"/>
              </a:solidFill>
              <a:latin typeface="Arial"/>
            </a:endParaRPr>
          </a:p>
        </p:txBody>
      </p:sp>
      <p:sp>
        <p:nvSpPr>
          <p:cNvPr id="20" name="PlaceHolder 2"/>
          <p:cNvSpPr>
            <a:spLocks noGrp="1"/>
          </p:cNvSpPr>
          <p:nvPr>
            <p:ph type="body"/>
          </p:nvPr>
        </p:nvSpPr>
        <p:spPr>
          <a:xfrm>
            <a:off x="740880" y="1620000"/>
            <a:ext cx="4200480" cy="2091240"/>
          </a:xfrm>
          <a:prstGeom prst="rect">
            <a:avLst/>
          </a:prstGeom>
        </p:spPr>
        <p:txBody>
          <a:bodyPr lIns="0" tIns="0" rIns="0" bIns="0"/>
          <a:lstStyle/>
          <a:p>
            <a:endParaRPr lang="en-US" sz="2800" b="0" strike="noStrike" spc="-1">
              <a:latin typeface="Arial"/>
            </a:endParaRPr>
          </a:p>
        </p:txBody>
      </p:sp>
      <p:sp>
        <p:nvSpPr>
          <p:cNvPr id="21" name="PlaceHolder 3"/>
          <p:cNvSpPr>
            <a:spLocks noGrp="1"/>
          </p:cNvSpPr>
          <p:nvPr>
            <p:ph type="body"/>
          </p:nvPr>
        </p:nvSpPr>
        <p:spPr>
          <a:xfrm>
            <a:off x="5151600" y="1620000"/>
            <a:ext cx="4200480" cy="2091240"/>
          </a:xfrm>
          <a:prstGeom prst="rect">
            <a:avLst/>
          </a:prstGeom>
        </p:spPr>
        <p:txBody>
          <a:bodyPr lIns="0" tIns="0" rIns="0" bIns="0"/>
          <a:lstStyle/>
          <a:p>
            <a:endParaRPr lang="en-US" sz="2800" b="0" strike="noStrike" spc="-1">
              <a:latin typeface="Arial"/>
            </a:endParaRPr>
          </a:p>
        </p:txBody>
      </p:sp>
      <p:sp>
        <p:nvSpPr>
          <p:cNvPr id="22" name="PlaceHolder 4"/>
          <p:cNvSpPr>
            <a:spLocks noGrp="1"/>
          </p:cNvSpPr>
          <p:nvPr>
            <p:ph type="body"/>
          </p:nvPr>
        </p:nvSpPr>
        <p:spPr>
          <a:xfrm>
            <a:off x="740880" y="3910320"/>
            <a:ext cx="8607960" cy="2091240"/>
          </a:xfrm>
          <a:prstGeom prst="rect">
            <a:avLst/>
          </a:prstGeom>
        </p:spPr>
        <p:txBody>
          <a:bodyPr lIns="0" tIns="0" rIns="0" bIns="0"/>
          <a:lstStyle/>
          <a:p>
            <a:endParaRPr lang="en-US" sz="28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ceHolder 1"/>
          <p:cNvSpPr>
            <a:spLocks noGrp="1"/>
          </p:cNvSpPr>
          <p:nvPr>
            <p:ph type="title"/>
          </p:nvPr>
        </p:nvSpPr>
        <p:spPr>
          <a:xfrm>
            <a:off x="752040" y="360000"/>
            <a:ext cx="8607960" cy="1080000"/>
          </a:xfrm>
          <a:prstGeom prst="rect">
            <a:avLst/>
          </a:prstGeom>
        </p:spPr>
        <p:txBody>
          <a:bodyPr lIns="0" tIns="0" rIns="0" bIns="0" anchor="ctr"/>
          <a:lstStyle/>
          <a:p>
            <a:pPr algn="ctr"/>
            <a:r>
              <a:rPr lang="en-US" sz="4000" b="1" strike="noStrike" spc="-1">
                <a:solidFill>
                  <a:srgbClr val="FF0000"/>
                </a:solidFill>
                <a:latin typeface="Arial"/>
              </a:rPr>
              <a:t>Click to edit the title text format</a:t>
            </a:r>
          </a:p>
        </p:txBody>
      </p:sp>
      <p:sp>
        <p:nvSpPr>
          <p:cNvPr id="3" name="PlaceHolder 2"/>
          <p:cNvSpPr>
            <a:spLocks noGrp="1"/>
          </p:cNvSpPr>
          <p:nvPr>
            <p:ph type="body"/>
          </p:nvPr>
        </p:nvSpPr>
        <p:spPr>
          <a:xfrm>
            <a:off x="740880" y="1620000"/>
            <a:ext cx="8607960" cy="4384800"/>
          </a:xfrm>
          <a:prstGeom prst="rect">
            <a:avLst/>
          </a:prstGeom>
        </p:spPr>
        <p:txBody>
          <a:bodyPr lIns="0" tIns="0" rIns="0" bIns="0"/>
          <a:lstStyle/>
          <a:p>
            <a:pPr marL="432000" indent="-324000">
              <a:spcAft>
                <a:spcPts val="1239"/>
              </a:spcAft>
              <a:buClr>
                <a:srgbClr val="000000"/>
              </a:buClr>
              <a:buSzPct val="45000"/>
              <a:buFont typeface="Wingdings" charset="2"/>
              <a:buChar char=""/>
            </a:pPr>
            <a:r>
              <a:rPr lang="en-US" sz="2800" b="0" strike="noStrike" spc="-1">
                <a:latin typeface="Arial"/>
              </a:rPr>
              <a:t>Click to edit the outline text format</a:t>
            </a:r>
          </a:p>
          <a:p>
            <a:pPr marL="864000" lvl="1" indent="-288000">
              <a:spcAft>
                <a:spcPts val="1134"/>
              </a:spcAft>
              <a:buClr>
                <a:srgbClr val="000000"/>
              </a:buClr>
              <a:buSzPct val="75000"/>
              <a:buFont typeface="Symbol" charset="2"/>
              <a:buChar char=""/>
            </a:pPr>
            <a:r>
              <a:rPr lang="en-US" sz="2800" b="0" strike="noStrike" spc="-1">
                <a:latin typeface="Arial"/>
              </a:rPr>
              <a:t>Second Outline Level</a:t>
            </a:r>
          </a:p>
          <a:p>
            <a:pPr marL="1296000" lvl="2" indent="-216000">
              <a:spcAft>
                <a:spcPts val="850"/>
              </a:spcAft>
              <a:buClr>
                <a:srgbClr val="000000"/>
              </a:buClr>
              <a:buSzPct val="45000"/>
              <a:buFont typeface="Wingdings" charset="2"/>
              <a:buChar char=""/>
            </a:pPr>
            <a:r>
              <a:rPr lang="en-US" sz="2400" b="0" strike="noStrike" spc="-1">
                <a:latin typeface="Arial"/>
              </a:rPr>
              <a:t>Third Outline Level</a:t>
            </a:r>
          </a:p>
          <a:p>
            <a:pPr marL="1728000" lvl="3" indent="-216000">
              <a:spcAft>
                <a:spcPts val="567"/>
              </a:spcAft>
              <a:buClr>
                <a:srgbClr val="000000"/>
              </a:buClr>
              <a:buSzPct val="75000"/>
              <a:buFont typeface="Symbol" charset="2"/>
              <a:buChar char=""/>
            </a:pPr>
            <a:r>
              <a:rPr lang="en-US" sz="2000" b="0" strike="noStrike" spc="-1">
                <a:latin typeface="Arial"/>
              </a:rPr>
              <a:t>Fourth Outline Level</a:t>
            </a:r>
          </a:p>
          <a:p>
            <a:pPr marL="2160000" lvl="4" indent="-216000">
              <a:spcAft>
                <a:spcPts val="283"/>
              </a:spcAft>
              <a:buClr>
                <a:srgbClr val="000000"/>
              </a:buClr>
              <a:buSzPct val="45000"/>
              <a:buFont typeface="Wingdings" charset="2"/>
              <a:buChar char=""/>
            </a:pPr>
            <a:r>
              <a:rPr lang="en-US" sz="2000" b="0" strike="noStrike" spc="-1">
                <a:latin typeface="Arial"/>
              </a:rPr>
              <a:t>Fifth Outline Level</a:t>
            </a:r>
          </a:p>
          <a:p>
            <a:pPr marL="2592000" lvl="5" indent="-216000">
              <a:spcAft>
                <a:spcPts val="283"/>
              </a:spcAft>
              <a:buClr>
                <a:srgbClr val="000000"/>
              </a:buClr>
              <a:buSzPct val="45000"/>
              <a:buFont typeface="Wingdings" charset="2"/>
              <a:buChar char=""/>
            </a:pPr>
            <a:r>
              <a:rPr lang="en-US" sz="2000" b="0" strike="noStrike" spc="-1">
                <a:latin typeface="Arial"/>
              </a:rPr>
              <a:t>Sixth Outline Level</a:t>
            </a:r>
          </a:p>
          <a:p>
            <a:pPr marL="3024000" lvl="6" indent="-216000">
              <a:spcAft>
                <a:spcPts val="283"/>
              </a:spcAft>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p:cNvSpPr>
          <p:nvPr>
            <p:ph type="title"/>
          </p:nvPr>
        </p:nvSpPr>
        <p:spPr>
          <a:xfrm>
            <a:off x="776880" y="563760"/>
            <a:ext cx="9135000" cy="1018800"/>
          </a:xfrm>
          <a:prstGeom prst="rect">
            <a:avLst/>
          </a:prstGeom>
        </p:spPr>
        <p:txBody>
          <a:bodyPr lIns="0" tIns="0" rIns="0" bIns="0" anchor="ctr"/>
          <a:lstStyle/>
          <a:p>
            <a:pPr algn="ctr"/>
            <a:r>
              <a:rPr lang="en-US" sz="4400" b="1" strike="noStrike" spc="-1">
                <a:solidFill>
                  <a:srgbClr val="FF0000"/>
                </a:solidFill>
                <a:latin typeface="Times New Roman"/>
              </a:rPr>
              <a:t>Click to edit the title text format</a:t>
            </a:r>
          </a:p>
        </p:txBody>
      </p:sp>
      <p:sp>
        <p:nvSpPr>
          <p:cNvPr id="39" name="PlaceHolder 2"/>
          <p:cNvSpPr>
            <a:spLocks noGrp="1"/>
          </p:cNvSpPr>
          <p:nvPr>
            <p:ph type="body"/>
          </p:nvPr>
        </p:nvSpPr>
        <p:spPr>
          <a:xfrm>
            <a:off x="776880" y="1924920"/>
            <a:ext cx="9135000" cy="4384800"/>
          </a:xfrm>
          <a:prstGeom prst="rect">
            <a:avLst/>
          </a:prstGeom>
        </p:spPr>
        <p:txBody>
          <a:bodyPr lIns="0" tIns="0" rIns="0" bIns="0"/>
          <a:lstStyle/>
          <a:p>
            <a:pPr marL="432000" indent="-324000">
              <a:spcAft>
                <a:spcPts val="1417"/>
              </a:spcAft>
              <a:buClr>
                <a:srgbClr val="000000"/>
              </a:buClr>
              <a:buSzPct val="45000"/>
              <a:buFont typeface="Wingdings" charset="2"/>
              <a:buChar char=""/>
            </a:pPr>
            <a:r>
              <a:rPr lang="en-US" sz="3200" b="0" strike="noStrike" spc="-1">
                <a:solidFill>
                  <a:srgbClr val="000000"/>
                </a:solidFill>
                <a:latin typeface="Times New Roman"/>
              </a:rPr>
              <a:t>Click to edit the outline text format</a:t>
            </a:r>
          </a:p>
          <a:p>
            <a:pPr marL="864000" lvl="1" indent="-288000">
              <a:spcAft>
                <a:spcPts val="1134"/>
              </a:spcAft>
              <a:buClr>
                <a:srgbClr val="000000"/>
              </a:buClr>
              <a:buSzPct val="75000"/>
              <a:buFont typeface="Symbol" charset="2"/>
              <a:buChar char=""/>
            </a:pPr>
            <a:r>
              <a:rPr lang="en-US" sz="2800" b="0" strike="noStrike" spc="-1">
                <a:solidFill>
                  <a:srgbClr val="000000"/>
                </a:solidFill>
                <a:latin typeface="Times New Roman"/>
              </a:rPr>
              <a:t>Second Outline Level</a:t>
            </a:r>
          </a:p>
          <a:p>
            <a:pPr marL="1296000" lvl="2" indent="-216000">
              <a:spcAft>
                <a:spcPts val="850"/>
              </a:spcAft>
              <a:buClr>
                <a:srgbClr val="000000"/>
              </a:buClr>
              <a:buSzPct val="45000"/>
              <a:buFont typeface="Wingdings" charset="2"/>
              <a:buChar char=""/>
            </a:pPr>
            <a:r>
              <a:rPr lang="en-US" sz="2400" b="0" strike="noStrike" spc="-1">
                <a:solidFill>
                  <a:srgbClr val="000000"/>
                </a:solidFill>
                <a:latin typeface="Times New Roman"/>
              </a:rPr>
              <a:t>Third Outline Level</a:t>
            </a:r>
          </a:p>
          <a:p>
            <a:pPr marL="1728000" lvl="3" indent="-216000">
              <a:spcAft>
                <a:spcPts val="567"/>
              </a:spcAft>
              <a:buClr>
                <a:srgbClr val="000000"/>
              </a:buClr>
              <a:buSzPct val="75000"/>
              <a:buFont typeface="Symbol" charset="2"/>
              <a:buChar char=""/>
            </a:pPr>
            <a:r>
              <a:rPr lang="en-US" sz="2000" b="0" strike="noStrike" spc="-1">
                <a:solidFill>
                  <a:srgbClr val="000000"/>
                </a:solidFill>
                <a:latin typeface="Times New Roman"/>
              </a:rPr>
              <a:t>Fourth Outline Level</a:t>
            </a:r>
          </a:p>
          <a:p>
            <a:pPr marL="2160000" lvl="4" indent="-216000">
              <a:spcAft>
                <a:spcPts val="283"/>
              </a:spcAft>
              <a:buClr>
                <a:srgbClr val="000000"/>
              </a:buClr>
              <a:buSzPct val="45000"/>
              <a:buFont typeface="Wingdings" charset="2"/>
              <a:buChar char=""/>
            </a:pPr>
            <a:r>
              <a:rPr lang="en-US" sz="2000" b="0" strike="noStrike" spc="-1">
                <a:solidFill>
                  <a:srgbClr val="000000"/>
                </a:solidFill>
                <a:latin typeface="Times New Roman"/>
              </a:rPr>
              <a:t>Fifth Outline Level</a:t>
            </a:r>
          </a:p>
          <a:p>
            <a:pPr marL="2592000" lvl="5" indent="-216000">
              <a:spcAft>
                <a:spcPts val="283"/>
              </a:spcAft>
              <a:buClr>
                <a:srgbClr val="000000"/>
              </a:buClr>
              <a:buSzPct val="45000"/>
              <a:buFont typeface="Wingdings" charset="2"/>
              <a:buChar char=""/>
            </a:pPr>
            <a:r>
              <a:rPr lang="en-US" sz="2000" b="0" strike="noStrike" spc="-1">
                <a:solidFill>
                  <a:srgbClr val="000000"/>
                </a:solidFill>
                <a:latin typeface="Times New Roman"/>
              </a:rPr>
              <a:t>Sixth Outline Level</a:t>
            </a:r>
          </a:p>
          <a:p>
            <a:pPr marL="3024000" lvl="6" indent="-216000">
              <a:spcAft>
                <a:spcPts val="283"/>
              </a:spcAft>
              <a:buClr>
                <a:srgbClr val="000000"/>
              </a:buClr>
              <a:buSzPct val="45000"/>
              <a:buFont typeface="Wingdings" charset="2"/>
              <a:buChar char=""/>
            </a:pPr>
            <a:r>
              <a:rPr lang="en-US" sz="2000" b="0" strike="noStrike" spc="-1">
                <a:solidFill>
                  <a:srgbClr val="000000"/>
                </a:solidFill>
                <a:latin typeface="Times New Roman"/>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cstorm@birc.au.dk"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mailto:mailund@birc.au.dk"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image" Target="../media/image3.tiff"/><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Picture 123"/>
          <p:cNvPicPr/>
          <p:nvPr/>
        </p:nvPicPr>
        <p:blipFill>
          <a:blip r:embed="rId2"/>
          <a:stretch/>
        </p:blipFill>
        <p:spPr>
          <a:xfrm>
            <a:off x="3002906" y="1345304"/>
            <a:ext cx="4105560" cy="5175641"/>
          </a:xfrm>
          <a:prstGeom prst="rect">
            <a:avLst/>
          </a:prstGeom>
          <a:ln>
            <a:noFill/>
          </a:ln>
        </p:spPr>
      </p:pic>
      <p:sp>
        <p:nvSpPr>
          <p:cNvPr id="3" name="TextShape 3">
            <a:extLst>
              <a:ext uri="{FF2B5EF4-FFF2-40B4-BE49-F238E27FC236}">
                <a16:creationId xmlns:a16="http://schemas.microsoft.com/office/drawing/2014/main" id="{F64D584B-CFF8-6A47-969E-1990D3D5CB49}"/>
              </a:ext>
            </a:extLst>
          </p:cNvPr>
          <p:cNvSpPr txBox="1"/>
          <p:nvPr/>
        </p:nvSpPr>
        <p:spPr>
          <a:xfrm>
            <a:off x="752400" y="360360"/>
            <a:ext cx="8607960" cy="1080360"/>
          </a:xfrm>
          <a:prstGeom prst="rect">
            <a:avLst/>
          </a:prstGeom>
          <a:noFill/>
          <a:ln>
            <a:noFill/>
          </a:ln>
        </p:spPr>
        <p:txBody>
          <a:bodyPr lIns="0" tIns="0" rIns="0" bIns="0" anchor="ctr"/>
          <a:lstStyle/>
          <a:p>
            <a:pPr algn="ctr"/>
            <a:r>
              <a:rPr lang="en-US" sz="4000" b="1" strike="noStrike" spc="-1" dirty="0">
                <a:solidFill>
                  <a:srgbClr val="FF0000"/>
                </a:solidFill>
                <a:latin typeface="Arial"/>
              </a:rPr>
              <a:t>Bioinformatics?</a:t>
            </a:r>
          </a:p>
        </p:txBody>
      </p:sp>
      <p:sp>
        <p:nvSpPr>
          <p:cNvPr id="4" name="TextBox 3">
            <a:extLst>
              <a:ext uri="{FF2B5EF4-FFF2-40B4-BE49-F238E27FC236}">
                <a16:creationId xmlns:a16="http://schemas.microsoft.com/office/drawing/2014/main" id="{E1AD52B7-3A10-EA43-BD55-9C3F85F8ED3C}"/>
              </a:ext>
            </a:extLst>
          </p:cNvPr>
          <p:cNvSpPr txBox="1"/>
          <p:nvPr/>
        </p:nvSpPr>
        <p:spPr>
          <a:xfrm>
            <a:off x="816539" y="6747340"/>
            <a:ext cx="8479693" cy="830997"/>
          </a:xfrm>
          <a:prstGeom prst="rect">
            <a:avLst/>
          </a:prstGeom>
          <a:noFill/>
        </p:spPr>
        <p:txBody>
          <a:bodyPr wrap="none" rtlCol="0">
            <a:spAutoFit/>
          </a:bodyPr>
          <a:lstStyle/>
          <a:p>
            <a:pPr algn="ctr"/>
            <a:r>
              <a:rPr lang="en-US" sz="1600" dirty="0">
                <a:solidFill>
                  <a:srgbClr val="0432FF"/>
                </a:solidFill>
              </a:rPr>
              <a:t>Christian Storm Pedersen (</a:t>
            </a:r>
            <a:r>
              <a:rPr lang="en-US" sz="1600" dirty="0">
                <a:solidFill>
                  <a:srgbClr val="0432FF"/>
                </a:solidFill>
                <a:hlinkClick r:id="rId3"/>
              </a:rPr>
              <a:t>cstorm@birc.au.dk</a:t>
            </a:r>
            <a:r>
              <a:rPr lang="en-US" sz="1600" dirty="0">
                <a:solidFill>
                  <a:srgbClr val="0432FF"/>
                </a:solidFill>
              </a:rPr>
              <a:t>) and Thomas </a:t>
            </a:r>
            <a:r>
              <a:rPr lang="en-US" sz="1600" dirty="0" err="1">
                <a:solidFill>
                  <a:srgbClr val="0432FF"/>
                </a:solidFill>
              </a:rPr>
              <a:t>Mailund</a:t>
            </a:r>
            <a:r>
              <a:rPr lang="en-US" sz="1600" dirty="0">
                <a:solidFill>
                  <a:srgbClr val="0432FF"/>
                </a:solidFill>
              </a:rPr>
              <a:t> (</a:t>
            </a:r>
            <a:r>
              <a:rPr lang="en-US" sz="1600" dirty="0">
                <a:solidFill>
                  <a:srgbClr val="0432FF"/>
                </a:solidFill>
                <a:hlinkClick r:id="rId4"/>
              </a:rPr>
              <a:t>mailund@birc.au.dk</a:t>
            </a:r>
            <a:r>
              <a:rPr lang="en-US" sz="1600" dirty="0">
                <a:solidFill>
                  <a:srgbClr val="0432FF"/>
                </a:solidFill>
              </a:rPr>
              <a:t>) </a:t>
            </a:r>
          </a:p>
          <a:p>
            <a:pPr algn="ctr"/>
            <a:endParaRPr lang="en-US" sz="1600" dirty="0">
              <a:solidFill>
                <a:srgbClr val="0432FF"/>
              </a:solidFill>
            </a:endParaRPr>
          </a:p>
          <a:p>
            <a:pPr algn="ctr"/>
            <a:r>
              <a:rPr lang="en-US" sz="1600" dirty="0">
                <a:solidFill>
                  <a:srgbClr val="0432FF"/>
                </a:solidFill>
              </a:rPr>
              <a:t>Bioinformatics Research Center (BiRC), Aarhus University</a:t>
            </a:r>
          </a:p>
        </p:txBody>
      </p:sp>
    </p:spTree>
    <p:extLst>
      <p:ext uri="{BB962C8B-B14F-4D97-AF65-F5344CB8AC3E}">
        <p14:creationId xmlns:p14="http://schemas.microsoft.com/office/powerpoint/2010/main" val="4277245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3">
            <a:extLst>
              <a:ext uri="{FF2B5EF4-FFF2-40B4-BE49-F238E27FC236}">
                <a16:creationId xmlns:a16="http://schemas.microsoft.com/office/drawing/2014/main" id="{F64D584B-CFF8-6A47-969E-1990D3D5CB49}"/>
              </a:ext>
            </a:extLst>
          </p:cNvPr>
          <p:cNvSpPr txBox="1"/>
          <p:nvPr/>
        </p:nvSpPr>
        <p:spPr>
          <a:xfrm>
            <a:off x="151808" y="360360"/>
            <a:ext cx="9777008" cy="1080360"/>
          </a:xfrm>
          <a:prstGeom prst="rect">
            <a:avLst/>
          </a:prstGeom>
          <a:noFill/>
          <a:ln>
            <a:noFill/>
          </a:ln>
        </p:spPr>
        <p:txBody>
          <a:bodyPr lIns="0" tIns="0" rIns="0" bIns="0" anchor="ctr"/>
          <a:lstStyle/>
          <a:p>
            <a:pPr algn="ctr"/>
            <a:r>
              <a:rPr lang="en-US" sz="4000" b="1" strike="noStrike" spc="-1" dirty="0">
                <a:solidFill>
                  <a:srgbClr val="FF0000"/>
                </a:solidFill>
                <a:latin typeface="Arial"/>
              </a:rPr>
              <a:t>Bioinformatics Research Centre (BiRC)</a:t>
            </a:r>
          </a:p>
        </p:txBody>
      </p:sp>
      <p:sp>
        <p:nvSpPr>
          <p:cNvPr id="5" name="Content Placeholder 2">
            <a:extLst>
              <a:ext uri="{FF2B5EF4-FFF2-40B4-BE49-F238E27FC236}">
                <a16:creationId xmlns:a16="http://schemas.microsoft.com/office/drawing/2014/main" id="{4CE88DE3-B0F2-0740-9A15-B718FAB3B701}"/>
              </a:ext>
            </a:extLst>
          </p:cNvPr>
          <p:cNvSpPr txBox="1">
            <a:spLocks/>
          </p:cNvSpPr>
          <p:nvPr/>
        </p:nvSpPr>
        <p:spPr>
          <a:xfrm>
            <a:off x="239630" y="1605099"/>
            <a:ext cx="5974546" cy="334150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200"/>
              </a:spcBef>
              <a:buFont typeface="Wingdings" pitchFamily="2" charset="2"/>
              <a:buChar char="§"/>
            </a:pPr>
            <a:r>
              <a:rPr lang="en-US" sz="2200" dirty="0"/>
              <a:t>An interdisciplinary research center </a:t>
            </a:r>
            <a:r>
              <a:rPr lang="en-US" sz="2200" b="1" dirty="0"/>
              <a:t>established in 2001 </a:t>
            </a:r>
            <a:r>
              <a:rPr lang="en-US" sz="2200" dirty="0"/>
              <a:t>focusing on research and education in bioinformatics. </a:t>
            </a:r>
          </a:p>
          <a:p>
            <a:pPr>
              <a:lnSpc>
                <a:spcPct val="100000"/>
              </a:lnSpc>
              <a:spcBef>
                <a:spcPts val="1200"/>
              </a:spcBef>
              <a:buFont typeface="Wingdings" pitchFamily="2" charset="2"/>
              <a:buChar char="§"/>
            </a:pPr>
            <a:r>
              <a:rPr lang="en-US" sz="2200" dirty="0"/>
              <a:t>Organized as an </a:t>
            </a:r>
            <a:r>
              <a:rPr lang="en-US" sz="2200" b="1" dirty="0"/>
              <a:t>independent center </a:t>
            </a:r>
            <a:r>
              <a:rPr lang="en-US" sz="2200" dirty="0"/>
              <a:t>under the Faculty of Natural Sciences (NAT).</a:t>
            </a:r>
            <a:endParaRPr lang="en-US" sz="2200" b="1" dirty="0"/>
          </a:p>
          <a:p>
            <a:pPr>
              <a:lnSpc>
                <a:spcPct val="100000"/>
              </a:lnSpc>
              <a:spcBef>
                <a:spcPts val="1200"/>
              </a:spcBef>
              <a:buFont typeface="Wingdings" pitchFamily="2" charset="2"/>
              <a:buChar char="§"/>
            </a:pPr>
            <a:r>
              <a:rPr lang="en-US" sz="2200" b="1" dirty="0"/>
              <a:t>~35 researchers (5 permanent staff) </a:t>
            </a:r>
            <a:r>
              <a:rPr lang="en-US" sz="2200" dirty="0"/>
              <a:t>and </a:t>
            </a:r>
            <a:r>
              <a:rPr lang="en-US" sz="2200" b="1" dirty="0"/>
              <a:t>technical staff </a:t>
            </a:r>
            <a:r>
              <a:rPr lang="en-US" sz="2200" dirty="0"/>
              <a:t>with backgrounds in biology, computer science and statistics.</a:t>
            </a:r>
          </a:p>
          <a:p>
            <a:pPr marL="0" indent="0">
              <a:buFont typeface="Arial" panose="020B0604020202020204" pitchFamily="34" charset="0"/>
              <a:buNone/>
            </a:pPr>
            <a:endParaRPr lang="en-US" sz="2000" dirty="0"/>
          </a:p>
        </p:txBody>
      </p:sp>
      <p:sp>
        <p:nvSpPr>
          <p:cNvPr id="6" name="TextBox 5">
            <a:extLst>
              <a:ext uri="{FF2B5EF4-FFF2-40B4-BE49-F238E27FC236}">
                <a16:creationId xmlns:a16="http://schemas.microsoft.com/office/drawing/2014/main" id="{3A030EDB-AD7E-F64B-99A6-5B366AA4C489}"/>
              </a:ext>
            </a:extLst>
          </p:cNvPr>
          <p:cNvSpPr txBox="1"/>
          <p:nvPr/>
        </p:nvSpPr>
        <p:spPr>
          <a:xfrm>
            <a:off x="6895557" y="4479153"/>
            <a:ext cx="2555776" cy="400110"/>
          </a:xfrm>
          <a:prstGeom prst="rect">
            <a:avLst/>
          </a:prstGeom>
          <a:solidFill>
            <a:schemeClr val="bg1"/>
          </a:solidFill>
        </p:spPr>
        <p:txBody>
          <a:bodyPr wrap="square" rtlCol="0">
            <a:spAutoFit/>
          </a:bodyPr>
          <a:lstStyle/>
          <a:p>
            <a:pPr algn="ctr"/>
            <a:r>
              <a:rPr lang="en-US" sz="2000" dirty="0"/>
              <a:t>https://</a:t>
            </a:r>
            <a:r>
              <a:rPr lang="en-US" sz="2000" dirty="0" err="1"/>
              <a:t>birc.au.dk</a:t>
            </a:r>
            <a:endParaRPr lang="en-US" sz="2000" dirty="0"/>
          </a:p>
        </p:txBody>
      </p:sp>
      <p:grpSp>
        <p:nvGrpSpPr>
          <p:cNvPr id="8" name="Group 7">
            <a:extLst>
              <a:ext uri="{FF2B5EF4-FFF2-40B4-BE49-F238E27FC236}">
                <a16:creationId xmlns:a16="http://schemas.microsoft.com/office/drawing/2014/main" id="{6E8CEEFD-39B8-9440-A1E3-F8FD9F681112}"/>
              </a:ext>
            </a:extLst>
          </p:cNvPr>
          <p:cNvGrpSpPr/>
          <p:nvPr/>
        </p:nvGrpSpPr>
        <p:grpSpPr>
          <a:xfrm>
            <a:off x="582034" y="5608042"/>
            <a:ext cx="8916556" cy="1603198"/>
            <a:chOff x="672157" y="5608042"/>
            <a:chExt cx="8916556" cy="1603198"/>
          </a:xfrm>
        </p:grpSpPr>
        <p:sp>
          <p:nvSpPr>
            <p:cNvPr id="9" name="Rectangle 8">
              <a:extLst>
                <a:ext uri="{FF2B5EF4-FFF2-40B4-BE49-F238E27FC236}">
                  <a16:creationId xmlns:a16="http://schemas.microsoft.com/office/drawing/2014/main" id="{3C56D7A9-54AB-1A4F-B8BB-94F19E000F56}"/>
                </a:ext>
              </a:extLst>
            </p:cNvPr>
            <p:cNvSpPr/>
            <p:nvPr/>
          </p:nvSpPr>
          <p:spPr>
            <a:xfrm>
              <a:off x="672157" y="5661931"/>
              <a:ext cx="2221121" cy="369332"/>
            </a:xfrm>
            <a:prstGeom prst="rect">
              <a:avLst/>
            </a:prstGeom>
            <a:solidFill>
              <a:schemeClr val="accent5">
                <a:lumMod val="20000"/>
                <a:lumOff val="80000"/>
              </a:schemeClr>
            </a:solidFill>
          </p:spPr>
          <p:txBody>
            <a:bodyPr wrap="none">
              <a:spAutoFit/>
            </a:bodyPr>
            <a:lstStyle/>
            <a:p>
              <a:r>
                <a:rPr lang="en-US" spc="-1" dirty="0"/>
                <a:t>Biological questions</a:t>
              </a:r>
              <a:endParaRPr lang="da-DK" dirty="0"/>
            </a:p>
          </p:txBody>
        </p:sp>
        <p:sp>
          <p:nvSpPr>
            <p:cNvPr id="10" name="Rectangle 9">
              <a:extLst>
                <a:ext uri="{FF2B5EF4-FFF2-40B4-BE49-F238E27FC236}">
                  <a16:creationId xmlns:a16="http://schemas.microsoft.com/office/drawing/2014/main" id="{7660E28F-2235-F542-A7FD-D12722CBB9C3}"/>
                </a:ext>
              </a:extLst>
            </p:cNvPr>
            <p:cNvSpPr/>
            <p:nvPr/>
          </p:nvSpPr>
          <p:spPr>
            <a:xfrm>
              <a:off x="2348930" y="6170258"/>
              <a:ext cx="3117777" cy="369332"/>
            </a:xfrm>
            <a:prstGeom prst="rect">
              <a:avLst/>
            </a:prstGeom>
            <a:solidFill>
              <a:schemeClr val="bg2">
                <a:lumMod val="90000"/>
              </a:schemeClr>
            </a:solidFill>
          </p:spPr>
          <p:txBody>
            <a:bodyPr wrap="none">
              <a:spAutoFit/>
            </a:bodyPr>
            <a:lstStyle/>
            <a:p>
              <a:r>
                <a:rPr lang="en-US" spc="-1" dirty="0">
                  <a:solidFill>
                    <a:srgbClr val="000000"/>
                  </a:solidFill>
                </a:rPr>
                <a:t>Models of biological systems</a:t>
              </a:r>
              <a:endParaRPr lang="da-DK" dirty="0"/>
            </a:p>
          </p:txBody>
        </p:sp>
        <p:sp>
          <p:nvSpPr>
            <p:cNvPr id="11" name="Rectangle 10">
              <a:extLst>
                <a:ext uri="{FF2B5EF4-FFF2-40B4-BE49-F238E27FC236}">
                  <a16:creationId xmlns:a16="http://schemas.microsoft.com/office/drawing/2014/main" id="{AFC919D1-371A-584E-97D8-24D487C8C9C8}"/>
                </a:ext>
              </a:extLst>
            </p:cNvPr>
            <p:cNvSpPr/>
            <p:nvPr/>
          </p:nvSpPr>
          <p:spPr>
            <a:xfrm>
              <a:off x="4305901" y="5608042"/>
              <a:ext cx="2682529" cy="369332"/>
            </a:xfrm>
            <a:prstGeom prst="rect">
              <a:avLst/>
            </a:prstGeom>
            <a:solidFill>
              <a:schemeClr val="accent3">
                <a:lumMod val="20000"/>
                <a:lumOff val="80000"/>
              </a:schemeClr>
            </a:solidFill>
            <a:ln>
              <a:noFill/>
            </a:ln>
          </p:spPr>
          <p:txBody>
            <a:bodyPr wrap="none">
              <a:spAutoFit/>
            </a:bodyPr>
            <a:lstStyle/>
            <a:p>
              <a:r>
                <a:rPr lang="en-US" spc="-1" dirty="0"/>
                <a:t>Computational problems</a:t>
              </a:r>
              <a:endParaRPr lang="da-DK" dirty="0"/>
            </a:p>
          </p:txBody>
        </p:sp>
        <p:sp>
          <p:nvSpPr>
            <p:cNvPr id="12" name="Rectangle 11">
              <a:extLst>
                <a:ext uri="{FF2B5EF4-FFF2-40B4-BE49-F238E27FC236}">
                  <a16:creationId xmlns:a16="http://schemas.microsoft.com/office/drawing/2014/main" id="{FF74F3A9-29B2-1548-80D5-CB4CF0E08590}"/>
                </a:ext>
              </a:extLst>
            </p:cNvPr>
            <p:cNvSpPr/>
            <p:nvPr/>
          </p:nvSpPr>
          <p:spPr>
            <a:xfrm>
              <a:off x="6046335" y="6181688"/>
              <a:ext cx="2759345" cy="369332"/>
            </a:xfrm>
            <a:prstGeom prst="rect">
              <a:avLst/>
            </a:prstGeom>
            <a:solidFill>
              <a:schemeClr val="accent4">
                <a:lumMod val="20000"/>
                <a:lumOff val="80000"/>
              </a:schemeClr>
            </a:solidFill>
          </p:spPr>
          <p:txBody>
            <a:bodyPr wrap="none">
              <a:spAutoFit/>
            </a:bodyPr>
            <a:lstStyle/>
            <a:p>
              <a:r>
                <a:rPr lang="en-US" spc="-1" dirty="0"/>
                <a:t>Algorithms and programs</a:t>
              </a:r>
              <a:endParaRPr lang="da-DK" dirty="0"/>
            </a:p>
          </p:txBody>
        </p:sp>
        <p:sp>
          <p:nvSpPr>
            <p:cNvPr id="13" name="Rectangle 12">
              <a:extLst>
                <a:ext uri="{FF2B5EF4-FFF2-40B4-BE49-F238E27FC236}">
                  <a16:creationId xmlns:a16="http://schemas.microsoft.com/office/drawing/2014/main" id="{FCCF88A5-F275-8048-B51A-19CC05EA84DB}"/>
                </a:ext>
              </a:extLst>
            </p:cNvPr>
            <p:cNvSpPr/>
            <p:nvPr/>
          </p:nvSpPr>
          <p:spPr>
            <a:xfrm>
              <a:off x="8020720" y="5608042"/>
              <a:ext cx="1567993" cy="369332"/>
            </a:xfrm>
            <a:prstGeom prst="rect">
              <a:avLst/>
            </a:prstGeom>
            <a:solidFill>
              <a:schemeClr val="accent5">
                <a:lumMod val="20000"/>
                <a:lumOff val="80000"/>
              </a:schemeClr>
            </a:solidFill>
          </p:spPr>
          <p:txBody>
            <a:bodyPr wrap="none">
              <a:spAutoFit/>
            </a:bodyPr>
            <a:lstStyle/>
            <a:p>
              <a:r>
                <a:rPr lang="en-US" spc="-1" dirty="0"/>
                <a:t>Data analysis</a:t>
              </a:r>
              <a:endParaRPr lang="da-DK" dirty="0"/>
            </a:p>
          </p:txBody>
        </p:sp>
        <p:sp>
          <p:nvSpPr>
            <p:cNvPr id="14" name="TextBox 13">
              <a:extLst>
                <a:ext uri="{FF2B5EF4-FFF2-40B4-BE49-F238E27FC236}">
                  <a16:creationId xmlns:a16="http://schemas.microsoft.com/office/drawing/2014/main" id="{28E41ECC-2419-6340-843F-277824E295F0}"/>
                </a:ext>
              </a:extLst>
            </p:cNvPr>
            <p:cNvSpPr txBox="1"/>
            <p:nvPr/>
          </p:nvSpPr>
          <p:spPr>
            <a:xfrm>
              <a:off x="1387639" y="6818748"/>
              <a:ext cx="1338828" cy="369332"/>
            </a:xfrm>
            <a:prstGeom prst="rect">
              <a:avLst/>
            </a:prstGeom>
            <a:noFill/>
          </p:spPr>
          <p:txBody>
            <a:bodyPr wrap="none" rtlCol="0">
              <a:spAutoFit/>
            </a:bodyPr>
            <a:lstStyle/>
            <a:p>
              <a:r>
                <a:rPr lang="da-DK" dirty="0" err="1">
                  <a:solidFill>
                    <a:srgbClr val="0432FF"/>
                  </a:solidFill>
                </a:rPr>
                <a:t>Abstraction</a:t>
              </a:r>
              <a:endParaRPr lang="da-DK" dirty="0">
                <a:solidFill>
                  <a:srgbClr val="0432FF"/>
                </a:solidFill>
              </a:endParaRPr>
            </a:p>
          </p:txBody>
        </p:sp>
        <p:sp>
          <p:nvSpPr>
            <p:cNvPr id="15" name="TextBox 14">
              <a:extLst>
                <a:ext uri="{FF2B5EF4-FFF2-40B4-BE49-F238E27FC236}">
                  <a16:creationId xmlns:a16="http://schemas.microsoft.com/office/drawing/2014/main" id="{9DCD58E2-2ED7-0045-B755-6DA43A580A53}"/>
                </a:ext>
              </a:extLst>
            </p:cNvPr>
            <p:cNvSpPr txBox="1"/>
            <p:nvPr/>
          </p:nvSpPr>
          <p:spPr>
            <a:xfrm>
              <a:off x="4463408" y="6841908"/>
              <a:ext cx="1274708" cy="369332"/>
            </a:xfrm>
            <a:prstGeom prst="rect">
              <a:avLst/>
            </a:prstGeom>
            <a:noFill/>
          </p:spPr>
          <p:txBody>
            <a:bodyPr wrap="none" rtlCol="0">
              <a:spAutoFit/>
            </a:bodyPr>
            <a:lstStyle/>
            <a:p>
              <a:r>
                <a:rPr lang="da-DK" dirty="0" err="1">
                  <a:solidFill>
                    <a:srgbClr val="0432FF"/>
                  </a:solidFill>
                </a:rPr>
                <a:t>Algorithms</a:t>
              </a:r>
              <a:endParaRPr lang="da-DK" dirty="0">
                <a:solidFill>
                  <a:srgbClr val="0432FF"/>
                </a:solidFill>
              </a:endParaRPr>
            </a:p>
          </p:txBody>
        </p:sp>
        <p:sp>
          <p:nvSpPr>
            <p:cNvPr id="16" name="TextBox 15">
              <a:extLst>
                <a:ext uri="{FF2B5EF4-FFF2-40B4-BE49-F238E27FC236}">
                  <a16:creationId xmlns:a16="http://schemas.microsoft.com/office/drawing/2014/main" id="{714D2C1F-344B-2447-AF74-C1B7BB37278D}"/>
                </a:ext>
              </a:extLst>
            </p:cNvPr>
            <p:cNvSpPr txBox="1"/>
            <p:nvPr/>
          </p:nvSpPr>
          <p:spPr>
            <a:xfrm>
              <a:off x="7741265" y="6818748"/>
              <a:ext cx="1351652" cy="369332"/>
            </a:xfrm>
            <a:prstGeom prst="rect">
              <a:avLst/>
            </a:prstGeom>
            <a:noFill/>
          </p:spPr>
          <p:txBody>
            <a:bodyPr wrap="none" rtlCol="0">
              <a:spAutoFit/>
            </a:bodyPr>
            <a:lstStyle/>
            <a:p>
              <a:r>
                <a:rPr lang="da-DK" dirty="0">
                  <a:solidFill>
                    <a:srgbClr val="0432FF"/>
                  </a:solidFill>
                </a:rPr>
                <a:t>Automation</a:t>
              </a:r>
            </a:p>
          </p:txBody>
        </p:sp>
      </p:grpSp>
      <p:pic>
        <p:nvPicPr>
          <p:cNvPr id="4" name="Picture 3">
            <a:extLst>
              <a:ext uri="{FF2B5EF4-FFF2-40B4-BE49-F238E27FC236}">
                <a16:creationId xmlns:a16="http://schemas.microsoft.com/office/drawing/2014/main" id="{450F6E7D-F598-2D43-A4FE-BDFFCA562F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8755" y="1440720"/>
            <a:ext cx="3089381" cy="2983549"/>
          </a:xfrm>
          <a:prstGeom prst="rect">
            <a:avLst/>
          </a:prstGeom>
        </p:spPr>
      </p:pic>
    </p:spTree>
    <p:extLst>
      <p:ext uri="{BB962C8B-B14F-4D97-AF65-F5344CB8AC3E}">
        <p14:creationId xmlns:p14="http://schemas.microsoft.com/office/powerpoint/2010/main" val="29943330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3">
            <a:extLst>
              <a:ext uri="{FF2B5EF4-FFF2-40B4-BE49-F238E27FC236}">
                <a16:creationId xmlns:a16="http://schemas.microsoft.com/office/drawing/2014/main" id="{F64D584B-CFF8-6A47-969E-1990D3D5CB49}"/>
              </a:ext>
            </a:extLst>
          </p:cNvPr>
          <p:cNvSpPr txBox="1"/>
          <p:nvPr/>
        </p:nvSpPr>
        <p:spPr>
          <a:xfrm>
            <a:off x="151808" y="360360"/>
            <a:ext cx="9777008" cy="1080360"/>
          </a:xfrm>
          <a:prstGeom prst="rect">
            <a:avLst/>
          </a:prstGeom>
          <a:noFill/>
          <a:ln>
            <a:noFill/>
          </a:ln>
        </p:spPr>
        <p:txBody>
          <a:bodyPr lIns="0" tIns="0" rIns="0" bIns="0" anchor="ctr"/>
          <a:lstStyle/>
          <a:p>
            <a:pPr algn="ctr"/>
            <a:r>
              <a:rPr lang="en-US" sz="4000" b="1" strike="noStrike" spc="-1" dirty="0">
                <a:solidFill>
                  <a:srgbClr val="FF0000"/>
                </a:solidFill>
                <a:latin typeface="Arial"/>
              </a:rPr>
              <a:t>Bioinformatics Research Centre (BiRC)</a:t>
            </a:r>
          </a:p>
        </p:txBody>
      </p:sp>
      <p:sp>
        <p:nvSpPr>
          <p:cNvPr id="5" name="Content Placeholder 2">
            <a:extLst>
              <a:ext uri="{FF2B5EF4-FFF2-40B4-BE49-F238E27FC236}">
                <a16:creationId xmlns:a16="http://schemas.microsoft.com/office/drawing/2014/main" id="{4CE88DE3-B0F2-0740-9A15-B718FAB3B701}"/>
              </a:ext>
            </a:extLst>
          </p:cNvPr>
          <p:cNvSpPr txBox="1">
            <a:spLocks/>
          </p:cNvSpPr>
          <p:nvPr/>
        </p:nvSpPr>
        <p:spPr>
          <a:xfrm>
            <a:off x="239630" y="1605099"/>
            <a:ext cx="5974546" cy="334150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200"/>
              </a:spcBef>
              <a:buFont typeface="Wingdings" pitchFamily="2" charset="2"/>
              <a:buChar char="§"/>
            </a:pPr>
            <a:r>
              <a:rPr lang="en-US" sz="2200" dirty="0"/>
              <a:t>An interdisciplinary research center </a:t>
            </a:r>
            <a:r>
              <a:rPr lang="en-US" sz="2200" b="1" dirty="0"/>
              <a:t>established in 2001 </a:t>
            </a:r>
            <a:r>
              <a:rPr lang="en-US" sz="2200" dirty="0"/>
              <a:t>focusing on research and education in bioinformatics. </a:t>
            </a:r>
          </a:p>
          <a:p>
            <a:pPr>
              <a:lnSpc>
                <a:spcPct val="100000"/>
              </a:lnSpc>
              <a:spcBef>
                <a:spcPts val="1200"/>
              </a:spcBef>
              <a:buFont typeface="Wingdings" pitchFamily="2" charset="2"/>
              <a:buChar char="§"/>
            </a:pPr>
            <a:r>
              <a:rPr lang="en-US" sz="2200" dirty="0"/>
              <a:t>Organized as an </a:t>
            </a:r>
            <a:r>
              <a:rPr lang="en-US" sz="2200" b="1" dirty="0"/>
              <a:t>independent center </a:t>
            </a:r>
            <a:r>
              <a:rPr lang="en-US" sz="2200" dirty="0"/>
              <a:t>under the Faculty of Natural Sciences (NAT).</a:t>
            </a:r>
            <a:endParaRPr lang="en-US" sz="2200" b="1" dirty="0"/>
          </a:p>
          <a:p>
            <a:pPr>
              <a:lnSpc>
                <a:spcPct val="100000"/>
              </a:lnSpc>
              <a:spcBef>
                <a:spcPts val="1200"/>
              </a:spcBef>
              <a:buFont typeface="Wingdings" pitchFamily="2" charset="2"/>
              <a:buChar char="§"/>
            </a:pPr>
            <a:r>
              <a:rPr lang="en-US" sz="2200" b="1" dirty="0"/>
              <a:t>~35 researchers (5 permanent staff) </a:t>
            </a:r>
            <a:r>
              <a:rPr lang="en-US" sz="2200" dirty="0"/>
              <a:t>and </a:t>
            </a:r>
            <a:r>
              <a:rPr lang="en-US" sz="2200" b="1" dirty="0"/>
              <a:t>technical staff </a:t>
            </a:r>
            <a:r>
              <a:rPr lang="en-US" sz="2200" dirty="0"/>
              <a:t>with backgrounds in biology, computer science and statistics.</a:t>
            </a:r>
          </a:p>
          <a:p>
            <a:pPr marL="0" indent="0">
              <a:buFont typeface="Arial" panose="020B0604020202020204" pitchFamily="34" charset="0"/>
              <a:buNone/>
            </a:pPr>
            <a:endParaRPr lang="en-US" sz="2000" dirty="0"/>
          </a:p>
        </p:txBody>
      </p:sp>
      <p:grpSp>
        <p:nvGrpSpPr>
          <p:cNvPr id="8" name="Group 7">
            <a:extLst>
              <a:ext uri="{FF2B5EF4-FFF2-40B4-BE49-F238E27FC236}">
                <a16:creationId xmlns:a16="http://schemas.microsoft.com/office/drawing/2014/main" id="{6E8CEEFD-39B8-9440-A1E3-F8FD9F681112}"/>
              </a:ext>
            </a:extLst>
          </p:cNvPr>
          <p:cNvGrpSpPr/>
          <p:nvPr/>
        </p:nvGrpSpPr>
        <p:grpSpPr>
          <a:xfrm>
            <a:off x="582034" y="5608042"/>
            <a:ext cx="8916556" cy="1603198"/>
            <a:chOff x="672157" y="5608042"/>
            <a:chExt cx="8916556" cy="1603198"/>
          </a:xfrm>
        </p:grpSpPr>
        <p:sp>
          <p:nvSpPr>
            <p:cNvPr id="9" name="Rectangle 8">
              <a:extLst>
                <a:ext uri="{FF2B5EF4-FFF2-40B4-BE49-F238E27FC236}">
                  <a16:creationId xmlns:a16="http://schemas.microsoft.com/office/drawing/2014/main" id="{3C56D7A9-54AB-1A4F-B8BB-94F19E000F56}"/>
                </a:ext>
              </a:extLst>
            </p:cNvPr>
            <p:cNvSpPr/>
            <p:nvPr/>
          </p:nvSpPr>
          <p:spPr>
            <a:xfrm>
              <a:off x="672157" y="5661931"/>
              <a:ext cx="2221121" cy="369332"/>
            </a:xfrm>
            <a:prstGeom prst="rect">
              <a:avLst/>
            </a:prstGeom>
            <a:solidFill>
              <a:schemeClr val="accent5">
                <a:lumMod val="20000"/>
                <a:lumOff val="80000"/>
              </a:schemeClr>
            </a:solidFill>
          </p:spPr>
          <p:txBody>
            <a:bodyPr wrap="none">
              <a:spAutoFit/>
            </a:bodyPr>
            <a:lstStyle/>
            <a:p>
              <a:r>
                <a:rPr lang="en-US" spc="-1" dirty="0"/>
                <a:t>Biological questions</a:t>
              </a:r>
              <a:endParaRPr lang="da-DK" dirty="0"/>
            </a:p>
          </p:txBody>
        </p:sp>
        <p:sp>
          <p:nvSpPr>
            <p:cNvPr id="10" name="Rectangle 9">
              <a:extLst>
                <a:ext uri="{FF2B5EF4-FFF2-40B4-BE49-F238E27FC236}">
                  <a16:creationId xmlns:a16="http://schemas.microsoft.com/office/drawing/2014/main" id="{7660E28F-2235-F542-A7FD-D12722CBB9C3}"/>
                </a:ext>
              </a:extLst>
            </p:cNvPr>
            <p:cNvSpPr/>
            <p:nvPr/>
          </p:nvSpPr>
          <p:spPr>
            <a:xfrm>
              <a:off x="2348930" y="6170258"/>
              <a:ext cx="3117777" cy="369332"/>
            </a:xfrm>
            <a:prstGeom prst="rect">
              <a:avLst/>
            </a:prstGeom>
            <a:solidFill>
              <a:schemeClr val="bg2">
                <a:lumMod val="90000"/>
              </a:schemeClr>
            </a:solidFill>
          </p:spPr>
          <p:txBody>
            <a:bodyPr wrap="none">
              <a:spAutoFit/>
            </a:bodyPr>
            <a:lstStyle/>
            <a:p>
              <a:r>
                <a:rPr lang="en-US" spc="-1" dirty="0">
                  <a:solidFill>
                    <a:srgbClr val="000000"/>
                  </a:solidFill>
                </a:rPr>
                <a:t>Models of biological systems</a:t>
              </a:r>
              <a:endParaRPr lang="da-DK" dirty="0"/>
            </a:p>
          </p:txBody>
        </p:sp>
        <p:sp>
          <p:nvSpPr>
            <p:cNvPr id="11" name="Rectangle 10">
              <a:extLst>
                <a:ext uri="{FF2B5EF4-FFF2-40B4-BE49-F238E27FC236}">
                  <a16:creationId xmlns:a16="http://schemas.microsoft.com/office/drawing/2014/main" id="{AFC919D1-371A-584E-97D8-24D487C8C9C8}"/>
                </a:ext>
              </a:extLst>
            </p:cNvPr>
            <p:cNvSpPr/>
            <p:nvPr/>
          </p:nvSpPr>
          <p:spPr>
            <a:xfrm>
              <a:off x="4305901" y="5608042"/>
              <a:ext cx="2682529" cy="369332"/>
            </a:xfrm>
            <a:prstGeom prst="rect">
              <a:avLst/>
            </a:prstGeom>
            <a:solidFill>
              <a:schemeClr val="accent3">
                <a:lumMod val="20000"/>
                <a:lumOff val="80000"/>
              </a:schemeClr>
            </a:solidFill>
            <a:ln>
              <a:noFill/>
            </a:ln>
          </p:spPr>
          <p:txBody>
            <a:bodyPr wrap="none">
              <a:spAutoFit/>
            </a:bodyPr>
            <a:lstStyle/>
            <a:p>
              <a:r>
                <a:rPr lang="en-US" spc="-1" dirty="0"/>
                <a:t>Computational problems</a:t>
              </a:r>
              <a:endParaRPr lang="da-DK" dirty="0"/>
            </a:p>
          </p:txBody>
        </p:sp>
        <p:sp>
          <p:nvSpPr>
            <p:cNvPr id="12" name="Rectangle 11">
              <a:extLst>
                <a:ext uri="{FF2B5EF4-FFF2-40B4-BE49-F238E27FC236}">
                  <a16:creationId xmlns:a16="http://schemas.microsoft.com/office/drawing/2014/main" id="{FF74F3A9-29B2-1548-80D5-CB4CF0E08590}"/>
                </a:ext>
              </a:extLst>
            </p:cNvPr>
            <p:cNvSpPr/>
            <p:nvPr/>
          </p:nvSpPr>
          <p:spPr>
            <a:xfrm>
              <a:off x="6046335" y="6181688"/>
              <a:ext cx="2759345" cy="369332"/>
            </a:xfrm>
            <a:prstGeom prst="rect">
              <a:avLst/>
            </a:prstGeom>
            <a:solidFill>
              <a:schemeClr val="accent4">
                <a:lumMod val="20000"/>
                <a:lumOff val="80000"/>
              </a:schemeClr>
            </a:solidFill>
          </p:spPr>
          <p:txBody>
            <a:bodyPr wrap="none">
              <a:spAutoFit/>
            </a:bodyPr>
            <a:lstStyle/>
            <a:p>
              <a:r>
                <a:rPr lang="en-US" spc="-1" dirty="0"/>
                <a:t>Algorithms and programs</a:t>
              </a:r>
              <a:endParaRPr lang="da-DK" dirty="0"/>
            </a:p>
          </p:txBody>
        </p:sp>
        <p:sp>
          <p:nvSpPr>
            <p:cNvPr id="13" name="Rectangle 12">
              <a:extLst>
                <a:ext uri="{FF2B5EF4-FFF2-40B4-BE49-F238E27FC236}">
                  <a16:creationId xmlns:a16="http://schemas.microsoft.com/office/drawing/2014/main" id="{FCCF88A5-F275-8048-B51A-19CC05EA84DB}"/>
                </a:ext>
              </a:extLst>
            </p:cNvPr>
            <p:cNvSpPr/>
            <p:nvPr/>
          </p:nvSpPr>
          <p:spPr>
            <a:xfrm>
              <a:off x="8020720" y="5608042"/>
              <a:ext cx="1567993" cy="369332"/>
            </a:xfrm>
            <a:prstGeom prst="rect">
              <a:avLst/>
            </a:prstGeom>
            <a:solidFill>
              <a:schemeClr val="accent5">
                <a:lumMod val="20000"/>
                <a:lumOff val="80000"/>
              </a:schemeClr>
            </a:solidFill>
          </p:spPr>
          <p:txBody>
            <a:bodyPr wrap="none">
              <a:spAutoFit/>
            </a:bodyPr>
            <a:lstStyle/>
            <a:p>
              <a:r>
                <a:rPr lang="en-US" spc="-1" dirty="0"/>
                <a:t>Data analysis</a:t>
              </a:r>
              <a:endParaRPr lang="da-DK" dirty="0"/>
            </a:p>
          </p:txBody>
        </p:sp>
        <p:sp>
          <p:nvSpPr>
            <p:cNvPr id="14" name="TextBox 13">
              <a:extLst>
                <a:ext uri="{FF2B5EF4-FFF2-40B4-BE49-F238E27FC236}">
                  <a16:creationId xmlns:a16="http://schemas.microsoft.com/office/drawing/2014/main" id="{28E41ECC-2419-6340-843F-277824E295F0}"/>
                </a:ext>
              </a:extLst>
            </p:cNvPr>
            <p:cNvSpPr txBox="1"/>
            <p:nvPr/>
          </p:nvSpPr>
          <p:spPr>
            <a:xfrm>
              <a:off x="1387639" y="6818748"/>
              <a:ext cx="1338828" cy="369332"/>
            </a:xfrm>
            <a:prstGeom prst="rect">
              <a:avLst/>
            </a:prstGeom>
            <a:noFill/>
          </p:spPr>
          <p:txBody>
            <a:bodyPr wrap="none" rtlCol="0">
              <a:spAutoFit/>
            </a:bodyPr>
            <a:lstStyle/>
            <a:p>
              <a:r>
                <a:rPr lang="da-DK" dirty="0" err="1">
                  <a:solidFill>
                    <a:srgbClr val="0432FF"/>
                  </a:solidFill>
                </a:rPr>
                <a:t>Abstraction</a:t>
              </a:r>
              <a:endParaRPr lang="da-DK" dirty="0">
                <a:solidFill>
                  <a:srgbClr val="0432FF"/>
                </a:solidFill>
              </a:endParaRPr>
            </a:p>
          </p:txBody>
        </p:sp>
        <p:sp>
          <p:nvSpPr>
            <p:cNvPr id="15" name="TextBox 14">
              <a:extLst>
                <a:ext uri="{FF2B5EF4-FFF2-40B4-BE49-F238E27FC236}">
                  <a16:creationId xmlns:a16="http://schemas.microsoft.com/office/drawing/2014/main" id="{9DCD58E2-2ED7-0045-B755-6DA43A580A53}"/>
                </a:ext>
              </a:extLst>
            </p:cNvPr>
            <p:cNvSpPr txBox="1"/>
            <p:nvPr/>
          </p:nvSpPr>
          <p:spPr>
            <a:xfrm>
              <a:off x="4463408" y="6841908"/>
              <a:ext cx="1274708" cy="369332"/>
            </a:xfrm>
            <a:prstGeom prst="rect">
              <a:avLst/>
            </a:prstGeom>
            <a:noFill/>
          </p:spPr>
          <p:txBody>
            <a:bodyPr wrap="none" rtlCol="0">
              <a:spAutoFit/>
            </a:bodyPr>
            <a:lstStyle/>
            <a:p>
              <a:r>
                <a:rPr lang="da-DK" dirty="0" err="1">
                  <a:solidFill>
                    <a:srgbClr val="0432FF"/>
                  </a:solidFill>
                </a:rPr>
                <a:t>Algorithms</a:t>
              </a:r>
              <a:endParaRPr lang="da-DK" dirty="0">
                <a:solidFill>
                  <a:srgbClr val="0432FF"/>
                </a:solidFill>
              </a:endParaRPr>
            </a:p>
          </p:txBody>
        </p:sp>
        <p:sp>
          <p:nvSpPr>
            <p:cNvPr id="16" name="TextBox 15">
              <a:extLst>
                <a:ext uri="{FF2B5EF4-FFF2-40B4-BE49-F238E27FC236}">
                  <a16:creationId xmlns:a16="http://schemas.microsoft.com/office/drawing/2014/main" id="{714D2C1F-344B-2447-AF74-C1B7BB37278D}"/>
                </a:ext>
              </a:extLst>
            </p:cNvPr>
            <p:cNvSpPr txBox="1"/>
            <p:nvPr/>
          </p:nvSpPr>
          <p:spPr>
            <a:xfrm>
              <a:off x="7741265" y="6818748"/>
              <a:ext cx="1351652" cy="369332"/>
            </a:xfrm>
            <a:prstGeom prst="rect">
              <a:avLst/>
            </a:prstGeom>
            <a:noFill/>
          </p:spPr>
          <p:txBody>
            <a:bodyPr wrap="none" rtlCol="0">
              <a:spAutoFit/>
            </a:bodyPr>
            <a:lstStyle/>
            <a:p>
              <a:r>
                <a:rPr lang="da-DK" dirty="0">
                  <a:solidFill>
                    <a:srgbClr val="0432FF"/>
                  </a:solidFill>
                </a:rPr>
                <a:t>Automation</a:t>
              </a:r>
            </a:p>
          </p:txBody>
        </p:sp>
      </p:grpSp>
      <p:sp>
        <p:nvSpPr>
          <p:cNvPr id="4" name="Oval 3">
            <a:extLst>
              <a:ext uri="{FF2B5EF4-FFF2-40B4-BE49-F238E27FC236}">
                <a16:creationId xmlns:a16="http://schemas.microsoft.com/office/drawing/2014/main" id="{B01906E7-DBE7-0345-B2A1-9DB0C133BA27}"/>
              </a:ext>
            </a:extLst>
          </p:cNvPr>
          <p:cNvSpPr/>
          <p:nvPr/>
        </p:nvSpPr>
        <p:spPr>
          <a:xfrm>
            <a:off x="3643361" y="5222287"/>
            <a:ext cx="5531026" cy="174707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17" name="TextBox 16">
            <a:extLst>
              <a:ext uri="{FF2B5EF4-FFF2-40B4-BE49-F238E27FC236}">
                <a16:creationId xmlns:a16="http://schemas.microsoft.com/office/drawing/2014/main" id="{BBFC558A-900C-6A46-92B5-5DF2AB18FE38}"/>
              </a:ext>
            </a:extLst>
          </p:cNvPr>
          <p:cNvSpPr txBox="1"/>
          <p:nvPr/>
        </p:nvSpPr>
        <p:spPr>
          <a:xfrm>
            <a:off x="6895557" y="4479153"/>
            <a:ext cx="2555776" cy="400110"/>
          </a:xfrm>
          <a:prstGeom prst="rect">
            <a:avLst/>
          </a:prstGeom>
          <a:solidFill>
            <a:schemeClr val="bg1"/>
          </a:solidFill>
        </p:spPr>
        <p:txBody>
          <a:bodyPr wrap="square" rtlCol="0">
            <a:spAutoFit/>
          </a:bodyPr>
          <a:lstStyle/>
          <a:p>
            <a:pPr algn="ctr"/>
            <a:r>
              <a:rPr lang="en-US" sz="2000" dirty="0"/>
              <a:t>https://</a:t>
            </a:r>
            <a:r>
              <a:rPr lang="en-US" sz="2000" dirty="0" err="1"/>
              <a:t>birc.au.dk</a:t>
            </a:r>
            <a:endParaRPr lang="en-US" sz="2000" dirty="0"/>
          </a:p>
        </p:txBody>
      </p:sp>
      <p:pic>
        <p:nvPicPr>
          <p:cNvPr id="18" name="Picture 17">
            <a:extLst>
              <a:ext uri="{FF2B5EF4-FFF2-40B4-BE49-F238E27FC236}">
                <a16:creationId xmlns:a16="http://schemas.microsoft.com/office/drawing/2014/main" id="{A964E93D-1D4F-604B-8C47-C726117676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8755" y="1440720"/>
            <a:ext cx="3089381" cy="2983549"/>
          </a:xfrm>
          <a:prstGeom prst="rect">
            <a:avLst/>
          </a:prstGeom>
        </p:spPr>
      </p:pic>
    </p:spTree>
    <p:extLst>
      <p:ext uri="{BB962C8B-B14F-4D97-AF65-F5344CB8AC3E}">
        <p14:creationId xmlns:p14="http://schemas.microsoft.com/office/powerpoint/2010/main" val="1217938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D10F67-DE61-8445-B199-08903A87F4BC}"/>
              </a:ext>
            </a:extLst>
          </p:cNvPr>
          <p:cNvSpPr/>
          <p:nvPr/>
        </p:nvSpPr>
        <p:spPr>
          <a:xfrm>
            <a:off x="3175" y="33275"/>
            <a:ext cx="5041900" cy="3231654"/>
          </a:xfrm>
          <a:prstGeom prst="rect">
            <a:avLst/>
          </a:prstGeom>
          <a:ln w="12700">
            <a:noFill/>
          </a:ln>
        </p:spPr>
        <p:txBody>
          <a:bodyPr wrap="square">
            <a:spAutoFit/>
          </a:bodyPr>
          <a:lstStyle/>
          <a:p>
            <a:pPr algn="ctr"/>
            <a:r>
              <a:rPr lang="en-US" sz="1400" b="1" dirty="0">
                <a:solidFill>
                  <a:srgbClr val="FF0000"/>
                </a:solidFill>
                <a:latin typeface="Calibri" panose="020F0502020204030204" pitchFamily="34" charset="0"/>
              </a:rPr>
              <a:t>Large-scale pattern matching - Read mapping </a:t>
            </a:r>
          </a:p>
          <a:p>
            <a:endParaRPr lang="en-US" sz="1000" dirty="0">
              <a:latin typeface="Calibri" panose="020F0502020204030204" pitchFamily="34" charset="0"/>
            </a:endParaRPr>
          </a:p>
          <a:p>
            <a:r>
              <a:rPr lang="en-US" sz="1000" dirty="0">
                <a:latin typeface="Calibri" panose="020F0502020204030204" pitchFamily="34" charset="0"/>
              </a:rPr>
              <a:t>When sequencing the genome of an organism an important step is to map (match) a very large number of reads (small strings of ~50 characters) to a reference genome (a much larger string of millions of characters). The aim is to find out where the reads match with few errors, e.g. match within a short edit- or Hamming-distance. </a:t>
            </a:r>
          </a:p>
          <a:p>
            <a:endParaRPr lang="en-US" sz="1000" dirty="0"/>
          </a:p>
          <a:p>
            <a:r>
              <a:rPr lang="en-US" sz="1000" dirty="0">
                <a:latin typeface="Calibri" panose="020F0502020204030204" pitchFamily="34" charset="0"/>
              </a:rPr>
              <a:t>There are many algorithms and data structures to explore ranging from simple exact pattern matching algorithm like Knuth-Morris-Pratt and Boyer-Moore to more advanced methods based on hashing or data structures such suffix trees, suffix arrays, and the Burrow-Wheeler transform (https://</a:t>
            </a:r>
            <a:r>
              <a:rPr lang="en-US" sz="1000" dirty="0" err="1">
                <a:latin typeface="Calibri" panose="020F0502020204030204" pitchFamily="34" charset="0"/>
              </a:rPr>
              <a:t>www.ncbi.nlm.nih.gov</a:t>
            </a:r>
            <a:r>
              <a:rPr lang="en-US" sz="1000" dirty="0">
                <a:latin typeface="Calibri" panose="020F0502020204030204" pitchFamily="34" charset="0"/>
              </a:rPr>
              <a:t>/</a:t>
            </a:r>
            <a:r>
              <a:rPr lang="en-US" sz="1000" dirty="0" err="1">
                <a:latin typeface="Calibri" panose="020F0502020204030204" pitchFamily="34" charset="0"/>
              </a:rPr>
              <a:t>pmc</a:t>
            </a:r>
            <a:r>
              <a:rPr lang="en-US" sz="1000" dirty="0">
                <a:latin typeface="Calibri" panose="020F0502020204030204" pitchFamily="34" charset="0"/>
              </a:rPr>
              <a:t>/articles/PMC3375638/). There are (of course) also a lot of existing read mapping tools such, e.g. BWA (http://bio-</a:t>
            </a:r>
            <a:r>
              <a:rPr lang="en-US" sz="1000" dirty="0" err="1">
                <a:latin typeface="Calibri" panose="020F0502020204030204" pitchFamily="34" charset="0"/>
              </a:rPr>
              <a:t>bwa.sourceforge.net</a:t>
            </a:r>
            <a:r>
              <a:rPr lang="en-US" sz="1000" dirty="0">
                <a:latin typeface="Calibri" panose="020F0502020204030204" pitchFamily="34" charset="0"/>
              </a:rPr>
              <a:t> and http://</a:t>
            </a:r>
            <a:r>
              <a:rPr lang="en-US" sz="1000" dirty="0" err="1">
                <a:latin typeface="Calibri" panose="020F0502020204030204" pitchFamily="34" charset="0"/>
              </a:rPr>
              <a:t>sfg.stanford.edu</a:t>
            </a:r>
            <a:r>
              <a:rPr lang="en-US" sz="1000" dirty="0">
                <a:latin typeface="Calibri" panose="020F0502020204030204" pitchFamily="34" charset="0"/>
              </a:rPr>
              <a:t>/</a:t>
            </a:r>
            <a:r>
              <a:rPr lang="en-US" sz="1000" dirty="0" err="1">
                <a:latin typeface="Calibri" panose="020F0502020204030204" pitchFamily="34" charset="0"/>
              </a:rPr>
              <a:t>mapping.html</a:t>
            </a:r>
            <a:r>
              <a:rPr lang="en-US" sz="1000" dirty="0">
                <a:latin typeface="Calibri" panose="020F0502020204030204" pitchFamily="34" charset="0"/>
              </a:rPr>
              <a:t>). </a:t>
            </a:r>
            <a:endParaRPr lang="en-US" sz="1000" dirty="0"/>
          </a:p>
          <a:p>
            <a:endParaRPr lang="en-US" sz="1000" dirty="0">
              <a:latin typeface="Calibri" panose="020F0502020204030204" pitchFamily="34" charset="0"/>
            </a:endParaRPr>
          </a:p>
          <a:p>
            <a:r>
              <a:rPr lang="en-US" sz="1000" dirty="0">
                <a:latin typeface="Calibri" panose="020F0502020204030204" pitchFamily="34" charset="0"/>
                <a:cs typeface="Calibri" panose="020F0502020204030204" pitchFamily="34" charset="0"/>
              </a:rPr>
              <a:t>The aim of this project is to implement a read mapper and evaluate its performance, in terms of quality, running time, and space consumption. This involves working with genomic data in standard formats such as FASTA, FASTQ and SAM, reading about and understanding algorithms and data structures for exact and inexact pattern matching from selected papers and books, and making efficient implementations of (a subset of) such algorithms and data structures in a programming language of your choice.</a:t>
            </a:r>
          </a:p>
        </p:txBody>
      </p:sp>
      <p:sp>
        <p:nvSpPr>
          <p:cNvPr id="7" name="Rectangle 6">
            <a:extLst>
              <a:ext uri="{FF2B5EF4-FFF2-40B4-BE49-F238E27FC236}">
                <a16:creationId xmlns:a16="http://schemas.microsoft.com/office/drawing/2014/main" id="{137059F9-A924-1547-97C4-DF6A65D43171}"/>
              </a:ext>
            </a:extLst>
          </p:cNvPr>
          <p:cNvSpPr/>
          <p:nvPr/>
        </p:nvSpPr>
        <p:spPr>
          <a:xfrm>
            <a:off x="5041900" y="25324"/>
            <a:ext cx="5038725" cy="4001095"/>
          </a:xfrm>
          <a:prstGeom prst="rect">
            <a:avLst/>
          </a:prstGeom>
          <a:ln w="12700">
            <a:noFill/>
          </a:ln>
        </p:spPr>
        <p:txBody>
          <a:bodyPr wrap="square">
            <a:spAutoFit/>
          </a:bodyPr>
          <a:lstStyle/>
          <a:p>
            <a:pPr algn="ctr"/>
            <a:r>
              <a:rPr lang="en-US" sz="1400" b="1" dirty="0">
                <a:solidFill>
                  <a:srgbClr val="FF0000"/>
                </a:solidFill>
                <a:latin typeface="Calibri" panose="020F0502020204030204" pitchFamily="34" charset="0"/>
              </a:rPr>
              <a:t>Finding tandem repeats in genomic data</a:t>
            </a:r>
          </a:p>
          <a:p>
            <a:endParaRPr lang="en-US" sz="1000" dirty="0">
              <a:latin typeface="Calibri" panose="020F0502020204030204" pitchFamily="34" charset="0"/>
            </a:endParaRPr>
          </a:p>
          <a:p>
            <a:r>
              <a:rPr lang="en-US" sz="1000" dirty="0">
                <a:latin typeface="Calibri" panose="020F0502020204030204" pitchFamily="34" charset="0"/>
              </a:rPr>
              <a:t>Various non-random patterns in genomic DNA are usually indicators of biological function. Searching for patterns in genomes, that are often billions of characters long, is a non-trivial task, however, and requires efficient data structures and algorithms. This project aims at locating all so-called tandem repeats in a string, that is, strings that are repeated next to each other in the genome (https://en.wikipedia.org/wiki/Tandem_repeat).</a:t>
            </a:r>
          </a:p>
          <a:p>
            <a:endParaRPr lang="en-US" sz="1000" dirty="0">
              <a:latin typeface="Calibri" panose="020F0502020204030204" pitchFamily="34" charset="0"/>
            </a:endParaRPr>
          </a:p>
          <a:p>
            <a:r>
              <a:rPr lang="en-US" sz="1000" dirty="0">
                <a:latin typeface="Calibri" panose="020F0502020204030204" pitchFamily="34" charset="0"/>
              </a:rPr>
              <a:t>A suffix tree (https://</a:t>
            </a:r>
            <a:r>
              <a:rPr lang="en-US" sz="1000" dirty="0" err="1">
                <a:latin typeface="Calibri" panose="020F0502020204030204" pitchFamily="34" charset="0"/>
              </a:rPr>
              <a:t>en.wikipedia.org</a:t>
            </a:r>
            <a:r>
              <a:rPr lang="en-US" sz="1000" dirty="0">
                <a:latin typeface="Calibri" panose="020F0502020204030204" pitchFamily="34" charset="0"/>
              </a:rPr>
              <a:t>/wiki/</a:t>
            </a:r>
            <a:r>
              <a:rPr lang="en-US" sz="1000" dirty="0" err="1">
                <a:latin typeface="Calibri" panose="020F0502020204030204" pitchFamily="34" charset="0"/>
              </a:rPr>
              <a:t>Suffix_tree</a:t>
            </a:r>
            <a:r>
              <a:rPr lang="en-US" sz="1000" dirty="0">
                <a:latin typeface="Calibri" panose="020F0502020204030204" pitchFamily="34" charset="0"/>
              </a:rPr>
              <a:t>) is an efficient index structure for strings that enable many pattern matching algorithms. A straightforward construction takes O(n2), which obviously isn’t a feasible solution if we need to search in strings that are hundreds of millions of characters long, but they can also be constructed in O(n) using e.g. McCreight’s algorithm (https://</a:t>
            </a:r>
            <a:r>
              <a:rPr lang="en-US" sz="1000" dirty="0" err="1">
                <a:latin typeface="Calibri" panose="020F0502020204030204" pitchFamily="34" charset="0"/>
              </a:rPr>
              <a:t>dl.acm.org</a:t>
            </a:r>
            <a:r>
              <a:rPr lang="en-US" sz="1000" dirty="0">
                <a:latin typeface="Calibri" panose="020F0502020204030204" pitchFamily="34" charset="0"/>
              </a:rPr>
              <a:t>/</a:t>
            </a:r>
            <a:r>
              <a:rPr lang="en-US" sz="1000" dirty="0" err="1">
                <a:latin typeface="Calibri" panose="020F0502020204030204" pitchFamily="34" charset="0"/>
              </a:rPr>
              <a:t>doi</a:t>
            </a:r>
            <a:r>
              <a:rPr lang="en-US" sz="1000" dirty="0">
                <a:latin typeface="Calibri" panose="020F0502020204030204" pitchFamily="34" charset="0"/>
              </a:rPr>
              <a:t>/abs/10.1145/321941.321946). Once we have a suffix tree, we can efficiently search for tandem repeats using e.g. </a:t>
            </a:r>
            <a:r>
              <a:rPr lang="en-US" sz="1000" dirty="0" err="1">
                <a:latin typeface="Calibri" panose="020F0502020204030204" pitchFamily="34" charset="0"/>
              </a:rPr>
              <a:t>Stoye</a:t>
            </a:r>
            <a:r>
              <a:rPr lang="en-US" sz="1000" dirty="0">
                <a:latin typeface="Calibri" panose="020F0502020204030204" pitchFamily="34" charset="0"/>
              </a:rPr>
              <a:t> and </a:t>
            </a:r>
            <a:r>
              <a:rPr lang="en-US" sz="1000" dirty="0" err="1">
                <a:latin typeface="Calibri" panose="020F0502020204030204" pitchFamily="34" charset="0"/>
              </a:rPr>
              <a:t>Gusfield’s</a:t>
            </a:r>
            <a:r>
              <a:rPr lang="en-US" sz="1000" dirty="0">
                <a:latin typeface="Calibri" panose="020F0502020204030204" pitchFamily="34" charset="0"/>
              </a:rPr>
              <a:t> algorithm (https://</a:t>
            </a:r>
            <a:r>
              <a:rPr lang="en-US" sz="1000" dirty="0" err="1">
                <a:latin typeface="Calibri" panose="020F0502020204030204" pitchFamily="34" charset="0"/>
              </a:rPr>
              <a:t>www.sciencedirect.com</a:t>
            </a:r>
            <a:r>
              <a:rPr lang="en-US" sz="1000" dirty="0">
                <a:latin typeface="Calibri" panose="020F0502020204030204" pitchFamily="34" charset="0"/>
              </a:rPr>
              <a:t>/science/article/</a:t>
            </a:r>
            <a:r>
              <a:rPr lang="en-US" sz="1000" dirty="0" err="1">
                <a:latin typeface="Calibri" panose="020F0502020204030204" pitchFamily="34" charset="0"/>
              </a:rPr>
              <a:t>pii</a:t>
            </a:r>
            <a:r>
              <a:rPr lang="en-US" sz="1000" dirty="0">
                <a:latin typeface="Calibri" panose="020F0502020204030204" pitchFamily="34" charset="0"/>
              </a:rPr>
              <a:t>/S0304397501001219), locating all tandem repeats in O(n log n + z), where n is the length of the string and z is the number of tandem repeats identified.</a:t>
            </a:r>
          </a:p>
          <a:p>
            <a:endParaRPr lang="en-US" sz="1000" dirty="0">
              <a:latin typeface="Calibri" panose="020F0502020204030204" pitchFamily="34" charset="0"/>
            </a:endParaRPr>
          </a:p>
          <a:p>
            <a:r>
              <a:rPr lang="en-US" sz="1000" dirty="0">
                <a:latin typeface="Calibri" panose="020F0502020204030204" pitchFamily="34" charset="0"/>
              </a:rPr>
              <a:t>The project involves working with genomic data in standard formats, reading about and understanding relevant algorithms and data structures, and making efficient implementations of (a subset of) such algorithms and data structures in a programming language of your choice.</a:t>
            </a:r>
          </a:p>
          <a:p>
            <a:endParaRPr lang="en-US" sz="1000" dirty="0">
              <a:latin typeface="Calibri" panose="020F0502020204030204" pitchFamily="34" charset="0"/>
            </a:endParaRPr>
          </a:p>
          <a:p>
            <a:endParaRPr lang="en-US" sz="1000" dirty="0">
              <a:latin typeface="Calibri" panose="020F0502020204030204" pitchFamily="34" charset="0"/>
            </a:endParaRPr>
          </a:p>
          <a:p>
            <a:endParaRPr lang="en-US" sz="1000" dirty="0"/>
          </a:p>
        </p:txBody>
      </p:sp>
      <p:sp>
        <p:nvSpPr>
          <p:cNvPr id="8" name="Rectangle 7">
            <a:extLst>
              <a:ext uri="{FF2B5EF4-FFF2-40B4-BE49-F238E27FC236}">
                <a16:creationId xmlns:a16="http://schemas.microsoft.com/office/drawing/2014/main" id="{B0C9F6A3-0213-7E45-8FC6-4C5F7E9E7955}"/>
              </a:ext>
            </a:extLst>
          </p:cNvPr>
          <p:cNvSpPr/>
          <p:nvPr/>
        </p:nvSpPr>
        <p:spPr>
          <a:xfrm>
            <a:off x="5041900" y="3845935"/>
            <a:ext cx="5038725" cy="3539430"/>
          </a:xfrm>
          <a:prstGeom prst="rect">
            <a:avLst/>
          </a:prstGeom>
          <a:ln w="12700">
            <a:noFill/>
          </a:ln>
        </p:spPr>
        <p:txBody>
          <a:bodyPr>
            <a:spAutoFit/>
          </a:bodyPr>
          <a:lstStyle/>
          <a:p>
            <a:pPr algn="ctr"/>
            <a:r>
              <a:rPr lang="en-US" sz="1400" b="1" dirty="0">
                <a:solidFill>
                  <a:srgbClr val="FF0000"/>
                </a:solidFill>
                <a:latin typeface="Calibri" panose="020F0502020204030204" pitchFamily="34" charset="0"/>
              </a:rPr>
              <a:t>Building phylogenetic trees using neighbor-joining </a:t>
            </a:r>
          </a:p>
          <a:p>
            <a:endParaRPr lang="en-US" sz="1000" dirty="0">
              <a:latin typeface="Calibri" panose="020F0502020204030204" pitchFamily="34" charset="0"/>
            </a:endParaRPr>
          </a:p>
          <a:p>
            <a:r>
              <a:rPr lang="en-US" sz="1000" dirty="0">
                <a:latin typeface="Calibri" panose="020F0502020204030204" pitchFamily="34" charset="0"/>
              </a:rPr>
              <a:t>Inferring the evolutionary relationships between a set of organisms is an important step in many biological or medical workflows. It is often referred to as building a phylogenetic tree and is often done by clustering the organisms according to estimates of their pairwise relationships. The neighbor-joining (NJ) method is a widely used method for constructing useful phylogenetic trees. Using the canonical NJ method by Saitou and </a:t>
            </a:r>
            <a:r>
              <a:rPr lang="en-US" sz="1000" dirty="0" err="1">
                <a:latin typeface="Calibri" panose="020F0502020204030204" pitchFamily="34" charset="0"/>
              </a:rPr>
              <a:t>Nei</a:t>
            </a:r>
            <a:r>
              <a:rPr lang="en-US" sz="1000" dirty="0">
                <a:latin typeface="Calibri" panose="020F0502020204030204" pitchFamily="34" charset="0"/>
              </a:rPr>
              <a:t> (https://</a:t>
            </a:r>
            <a:r>
              <a:rPr lang="en-US" sz="1000" dirty="0" err="1">
                <a:latin typeface="Calibri" panose="020F0502020204030204" pitchFamily="34" charset="0"/>
              </a:rPr>
              <a:t>academic.oup.com</a:t>
            </a:r>
            <a:r>
              <a:rPr lang="en-US" sz="1000" dirty="0">
                <a:latin typeface="Calibri" panose="020F0502020204030204" pitchFamily="34" charset="0"/>
              </a:rPr>
              <a:t>/</a:t>
            </a:r>
            <a:r>
              <a:rPr lang="en-US" sz="1000" dirty="0" err="1">
                <a:latin typeface="Calibri" panose="020F0502020204030204" pitchFamily="34" charset="0"/>
              </a:rPr>
              <a:t>mbe</a:t>
            </a:r>
            <a:r>
              <a:rPr lang="en-US" sz="1000" dirty="0">
                <a:latin typeface="Calibri" panose="020F0502020204030204" pitchFamily="34" charset="0"/>
              </a:rPr>
              <a:t>/article/4/4/406/1029664), it takes O(n3) time to build a tree of n organisms if their pairwise relationships (distances) are known. There are many variations of neighbor- joining and many heuristics for speeding it up. </a:t>
            </a:r>
            <a:r>
              <a:rPr lang="en-US" sz="1000" dirty="0" err="1">
                <a:latin typeface="Calibri" panose="020F0502020204030204" pitchFamily="34" charset="0"/>
              </a:rPr>
              <a:t>RapidNJ</a:t>
            </a:r>
            <a:r>
              <a:rPr lang="en-US" sz="1000" dirty="0">
                <a:latin typeface="Calibri" panose="020F0502020204030204" pitchFamily="34" charset="0"/>
              </a:rPr>
              <a:t> (http://</a:t>
            </a:r>
            <a:r>
              <a:rPr lang="en-US" sz="1000" dirty="0" err="1">
                <a:latin typeface="Calibri" panose="020F0502020204030204" pitchFamily="34" charset="0"/>
              </a:rPr>
              <a:t>birc.au.dk</a:t>
            </a:r>
            <a:r>
              <a:rPr lang="en-US" sz="1000" dirty="0">
                <a:latin typeface="Calibri" panose="020F0502020204030204" pitchFamily="34" charset="0"/>
              </a:rPr>
              <a:t>/software/</a:t>
            </a:r>
            <a:r>
              <a:rPr lang="en-US" sz="1000" dirty="0" err="1">
                <a:latin typeface="Calibri" panose="020F0502020204030204" pitchFamily="34" charset="0"/>
              </a:rPr>
              <a:t>rapidnj</a:t>
            </a:r>
            <a:r>
              <a:rPr lang="en-US" sz="1000" dirty="0">
                <a:latin typeface="Calibri" panose="020F0502020204030204" pitchFamily="34" charset="0"/>
              </a:rPr>
              <a:t>/) is one such heuristic.</a:t>
            </a:r>
          </a:p>
          <a:p>
            <a:endParaRPr lang="en-US" sz="1000" dirty="0">
              <a:latin typeface="Calibri" panose="020F0502020204030204" pitchFamily="34" charset="0"/>
            </a:endParaRPr>
          </a:p>
          <a:p>
            <a:r>
              <a:rPr lang="en-US" sz="1000" dirty="0">
                <a:latin typeface="Calibri" panose="020F0502020204030204" pitchFamily="34" charset="0"/>
              </a:rPr>
              <a:t>The aim of this project is to describe, implement and experiment with methods for building phylogenetic trees. More specifically, to understand and describe approaches such as </a:t>
            </a:r>
            <a:r>
              <a:rPr lang="en-US" sz="1000" dirty="0" err="1">
                <a:latin typeface="Calibri" panose="020F0502020204030204" pitchFamily="34" charset="0"/>
              </a:rPr>
              <a:t>RapidNJ</a:t>
            </a:r>
            <a:r>
              <a:rPr lang="en-US" sz="1000" dirty="0">
                <a:latin typeface="Calibri" panose="020F0502020204030204" pitchFamily="34" charset="0"/>
              </a:rPr>
              <a:t> and examine how their running time in practice compares to canonical neighbor-joining. This involves reading about and understanding algorithms for construction of phylogenetic trees using NJ methods from selected papers and books, making efficient implementations of (a subset of) such algorithms in a programming language of your choice, and making experimental comparisons of the properties of the implemented algorithms using genomic data in standard formats such as FASTA format for sequences, </a:t>
            </a:r>
            <a:r>
              <a:rPr lang="en-US" sz="1000" dirty="0" err="1">
                <a:latin typeface="Calibri" panose="020F0502020204030204" pitchFamily="34" charset="0"/>
              </a:rPr>
              <a:t>Phylip</a:t>
            </a:r>
            <a:r>
              <a:rPr lang="en-US" sz="1000" dirty="0">
                <a:latin typeface="Calibri" panose="020F0502020204030204" pitchFamily="34" charset="0"/>
              </a:rPr>
              <a:t> format for distance matrices, and </a:t>
            </a:r>
            <a:r>
              <a:rPr lang="en-US" sz="1000" dirty="0" err="1">
                <a:latin typeface="Calibri" panose="020F0502020204030204" pitchFamily="34" charset="0"/>
              </a:rPr>
              <a:t>Newick</a:t>
            </a:r>
            <a:r>
              <a:rPr lang="en-US" sz="1000" dirty="0">
                <a:latin typeface="Calibri" panose="020F0502020204030204" pitchFamily="34" charset="0"/>
              </a:rPr>
              <a:t> format for trees.</a:t>
            </a:r>
          </a:p>
          <a:p>
            <a:endParaRPr lang="en-US" sz="1000" dirty="0"/>
          </a:p>
        </p:txBody>
      </p:sp>
      <p:sp>
        <p:nvSpPr>
          <p:cNvPr id="9" name="Rectangle 8">
            <a:extLst>
              <a:ext uri="{FF2B5EF4-FFF2-40B4-BE49-F238E27FC236}">
                <a16:creationId xmlns:a16="http://schemas.microsoft.com/office/drawing/2014/main" id="{4C96726B-9F54-E047-8C7F-07FEA8A28AA0}"/>
              </a:ext>
            </a:extLst>
          </p:cNvPr>
          <p:cNvSpPr/>
          <p:nvPr/>
        </p:nvSpPr>
        <p:spPr>
          <a:xfrm>
            <a:off x="3175" y="3836000"/>
            <a:ext cx="5038725" cy="3539430"/>
          </a:xfrm>
          <a:prstGeom prst="rect">
            <a:avLst/>
          </a:prstGeom>
          <a:ln w="12700">
            <a:noFill/>
          </a:ln>
        </p:spPr>
        <p:txBody>
          <a:bodyPr>
            <a:spAutoFit/>
          </a:bodyPr>
          <a:lstStyle/>
          <a:p>
            <a:pPr algn="ctr"/>
            <a:r>
              <a:rPr lang="en-US" sz="1400" b="1" dirty="0">
                <a:solidFill>
                  <a:srgbClr val="FF0000"/>
                </a:solidFill>
                <a:latin typeface="Calibri" panose="020F0502020204030204" pitchFamily="34" charset="0"/>
              </a:rPr>
              <a:t>Comparison of multiple biological sequences</a:t>
            </a:r>
          </a:p>
          <a:p>
            <a:endParaRPr lang="en-US" sz="1000" dirty="0">
              <a:latin typeface="Calibri" panose="020F0502020204030204" pitchFamily="34" charset="0"/>
            </a:endParaRPr>
          </a:p>
          <a:p>
            <a:r>
              <a:rPr lang="en-US" sz="1000" dirty="0">
                <a:latin typeface="Calibri" panose="020F0502020204030204" pitchFamily="34" charset="0"/>
              </a:rPr>
              <a:t>Biological sequences (DNA, RNA, and proteins) can be modeled as strings over finite alphabets. The evolutionary relatedness of species can be inferred by comparing their biological sequences. Many algorithms exist for this purpose, and typically involves computing an alignment of the two or more strings. Computing a so-called multiple sequence alignment (MSA) is an important part of many bioinformatics analyses (https://</a:t>
            </a:r>
            <a:r>
              <a:rPr lang="en-US" sz="1000" dirty="0" err="1">
                <a:latin typeface="Calibri" panose="020F0502020204030204" pitchFamily="34" charset="0"/>
              </a:rPr>
              <a:t>en.wikipedia.org</a:t>
            </a:r>
            <a:r>
              <a:rPr lang="en-US" sz="1000" dirty="0">
                <a:latin typeface="Calibri" panose="020F0502020204030204" pitchFamily="34" charset="0"/>
              </a:rPr>
              <a:t>/wiki/</a:t>
            </a:r>
            <a:r>
              <a:rPr lang="en-US" sz="1000" dirty="0" err="1">
                <a:latin typeface="Calibri" panose="020F0502020204030204" pitchFamily="34" charset="0"/>
              </a:rPr>
              <a:t>Multiple_sequence_alignment</a:t>
            </a:r>
            <a:r>
              <a:rPr lang="en-US" sz="1000" dirty="0">
                <a:latin typeface="Calibri" panose="020F0502020204030204" pitchFamily="34" charset="0"/>
              </a:rPr>
              <a:t>), but in most scenarios it is a computational hard problem, and many heuristics and approximation algorithms therefore exist.</a:t>
            </a:r>
          </a:p>
          <a:p>
            <a:endParaRPr lang="en-US" sz="1000" dirty="0">
              <a:latin typeface="Calibri" panose="020F0502020204030204" pitchFamily="34" charset="0"/>
            </a:endParaRPr>
          </a:p>
          <a:p>
            <a:r>
              <a:rPr lang="en-US" sz="1000" dirty="0">
                <a:latin typeface="Calibri" panose="020F0502020204030204" pitchFamily="34" charset="0"/>
              </a:rPr>
              <a:t>The aim of this project is to describe, implement and experiment with algorithms for computing MSAs. More specifically, to understand and describe approximation algorithms and heuristics for computing MSAs that are based on combining optimal pairwise alignments in a certain order such as </a:t>
            </a:r>
            <a:r>
              <a:rPr lang="en-US" sz="1000" dirty="0" err="1">
                <a:latin typeface="Calibri" panose="020F0502020204030204" pitchFamily="34" charset="0"/>
              </a:rPr>
              <a:t>Gusfield’s</a:t>
            </a:r>
            <a:r>
              <a:rPr lang="en-US" sz="1000" dirty="0">
                <a:latin typeface="Calibri" panose="020F0502020204030204" pitchFamily="34" charset="0"/>
              </a:rPr>
              <a:t> 2- approximation algorithm (https://</a:t>
            </a:r>
            <a:r>
              <a:rPr lang="en-US" sz="1000" dirty="0" err="1">
                <a:latin typeface="Calibri" panose="020F0502020204030204" pitchFamily="34" charset="0"/>
              </a:rPr>
              <a:t>link.springer.com</a:t>
            </a:r>
            <a:r>
              <a:rPr lang="en-US" sz="1000" dirty="0">
                <a:latin typeface="Calibri" panose="020F0502020204030204" pitchFamily="34" charset="0"/>
              </a:rPr>
              <a:t>/article/10.1007/BF02460299) and heuristics based on (minimum) spanning trees (e.g. https://</a:t>
            </a:r>
            <a:r>
              <a:rPr lang="en-US" sz="1000" dirty="0" err="1">
                <a:latin typeface="Calibri" panose="020F0502020204030204" pitchFamily="34" charset="0"/>
              </a:rPr>
              <a:t>ieeexplore.ieee.org</a:t>
            </a:r>
            <a:r>
              <a:rPr lang="en-US" sz="1000" dirty="0">
                <a:latin typeface="Calibri" panose="020F0502020204030204" pitchFamily="34" charset="0"/>
              </a:rPr>
              <a:t>/abstract/document/1527521). This involves reading about and understanding algorithms for computing MSAs from selected papers and books, making efficient implementations of (a subset of) such algorithms in a programming language of your choice, and making experimental comparisons of the properties of the implemented algorithms using genomic data in standard formats such as FASTA format for sequences and </a:t>
            </a:r>
            <a:r>
              <a:rPr lang="en-US" sz="1000" dirty="0" err="1">
                <a:latin typeface="Calibri" panose="020F0502020204030204" pitchFamily="34" charset="0"/>
              </a:rPr>
              <a:t>Phylip</a:t>
            </a:r>
            <a:r>
              <a:rPr lang="en-US" sz="1000" dirty="0">
                <a:latin typeface="Calibri" panose="020F0502020204030204" pitchFamily="34" charset="0"/>
              </a:rPr>
              <a:t> format for distance matrices.</a:t>
            </a:r>
            <a:endParaRPr lang="en-US" sz="1000" dirty="0"/>
          </a:p>
        </p:txBody>
      </p:sp>
      <p:cxnSp>
        <p:nvCxnSpPr>
          <p:cNvPr id="11" name="Straight Connector 10">
            <a:extLst>
              <a:ext uri="{FF2B5EF4-FFF2-40B4-BE49-F238E27FC236}">
                <a16:creationId xmlns:a16="http://schemas.microsoft.com/office/drawing/2014/main" id="{231C16F9-5367-664F-9EC2-A07DE5C4AB44}"/>
              </a:ext>
            </a:extLst>
          </p:cNvPr>
          <p:cNvCxnSpPr>
            <a:cxnSpLocks/>
          </p:cNvCxnSpPr>
          <p:nvPr/>
        </p:nvCxnSpPr>
        <p:spPr>
          <a:xfrm>
            <a:off x="5040312" y="0"/>
            <a:ext cx="0" cy="755967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2677495-4EF9-6349-9416-B55DC80B2ADE}"/>
              </a:ext>
            </a:extLst>
          </p:cNvPr>
          <p:cNvCxnSpPr/>
          <p:nvPr/>
        </p:nvCxnSpPr>
        <p:spPr>
          <a:xfrm>
            <a:off x="0" y="3779837"/>
            <a:ext cx="100806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3726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D10F67-DE61-8445-B199-08903A87F4BC}"/>
              </a:ext>
            </a:extLst>
          </p:cNvPr>
          <p:cNvSpPr/>
          <p:nvPr/>
        </p:nvSpPr>
        <p:spPr>
          <a:xfrm>
            <a:off x="3175" y="33275"/>
            <a:ext cx="5041900" cy="3231654"/>
          </a:xfrm>
          <a:prstGeom prst="rect">
            <a:avLst/>
          </a:prstGeom>
          <a:ln w="12700">
            <a:noFill/>
          </a:ln>
        </p:spPr>
        <p:txBody>
          <a:bodyPr wrap="square">
            <a:spAutoFit/>
          </a:bodyPr>
          <a:lstStyle/>
          <a:p>
            <a:pPr algn="ctr"/>
            <a:r>
              <a:rPr lang="en-US" sz="1400" b="1" dirty="0">
                <a:solidFill>
                  <a:srgbClr val="FF0000"/>
                </a:solidFill>
                <a:latin typeface="Calibri" panose="020F0502020204030204" pitchFamily="34" charset="0"/>
              </a:rPr>
              <a:t>Large-scale pattern matching - Read mapping </a:t>
            </a:r>
          </a:p>
          <a:p>
            <a:endParaRPr lang="en-US" sz="1000" dirty="0">
              <a:latin typeface="Calibri" panose="020F0502020204030204" pitchFamily="34" charset="0"/>
            </a:endParaRPr>
          </a:p>
          <a:p>
            <a:r>
              <a:rPr lang="en-US" sz="1000" dirty="0">
                <a:latin typeface="Calibri" panose="020F0502020204030204" pitchFamily="34" charset="0"/>
              </a:rPr>
              <a:t>When sequencing the genome of an organism an important step is to map (match) a very large number of reads (small strings of ~50 characters) to a reference genome (a much larger string of millions of characters). The aim is to find out where the reads match with few errors, e.g. match within a short edit- or Hamming-distance. </a:t>
            </a:r>
          </a:p>
          <a:p>
            <a:endParaRPr lang="en-US" sz="1000" dirty="0"/>
          </a:p>
          <a:p>
            <a:r>
              <a:rPr lang="en-US" sz="1000" dirty="0">
                <a:latin typeface="Calibri" panose="020F0502020204030204" pitchFamily="34" charset="0"/>
              </a:rPr>
              <a:t>There are many algorithms and data structures to explore ranging from simple exact pattern matching algorithm like Knuth-Morris-Pratt and Boyer-Moore to more advanced methods based on hashing or data structures such suffix trees, suffix arrays, and the Burrow-Wheeler transform (https://</a:t>
            </a:r>
            <a:r>
              <a:rPr lang="en-US" sz="1000" dirty="0" err="1">
                <a:latin typeface="Calibri" panose="020F0502020204030204" pitchFamily="34" charset="0"/>
              </a:rPr>
              <a:t>www.ncbi.nlm.nih.gov</a:t>
            </a:r>
            <a:r>
              <a:rPr lang="en-US" sz="1000" dirty="0">
                <a:latin typeface="Calibri" panose="020F0502020204030204" pitchFamily="34" charset="0"/>
              </a:rPr>
              <a:t>/</a:t>
            </a:r>
            <a:r>
              <a:rPr lang="en-US" sz="1000" dirty="0" err="1">
                <a:latin typeface="Calibri" panose="020F0502020204030204" pitchFamily="34" charset="0"/>
              </a:rPr>
              <a:t>pmc</a:t>
            </a:r>
            <a:r>
              <a:rPr lang="en-US" sz="1000" dirty="0">
                <a:latin typeface="Calibri" panose="020F0502020204030204" pitchFamily="34" charset="0"/>
              </a:rPr>
              <a:t>/articles/PMC3375638/). There are (of course) also a lot of existing read mapping tools such, e.g. BWA (http://bio-</a:t>
            </a:r>
            <a:r>
              <a:rPr lang="en-US" sz="1000" dirty="0" err="1">
                <a:latin typeface="Calibri" panose="020F0502020204030204" pitchFamily="34" charset="0"/>
              </a:rPr>
              <a:t>bwa.sourceforge.net</a:t>
            </a:r>
            <a:r>
              <a:rPr lang="en-US" sz="1000" dirty="0">
                <a:latin typeface="Calibri" panose="020F0502020204030204" pitchFamily="34" charset="0"/>
              </a:rPr>
              <a:t> and http://</a:t>
            </a:r>
            <a:r>
              <a:rPr lang="en-US" sz="1000" dirty="0" err="1">
                <a:latin typeface="Calibri" panose="020F0502020204030204" pitchFamily="34" charset="0"/>
              </a:rPr>
              <a:t>sfg.stanford.edu</a:t>
            </a:r>
            <a:r>
              <a:rPr lang="en-US" sz="1000" dirty="0">
                <a:latin typeface="Calibri" panose="020F0502020204030204" pitchFamily="34" charset="0"/>
              </a:rPr>
              <a:t>/</a:t>
            </a:r>
            <a:r>
              <a:rPr lang="en-US" sz="1000" dirty="0" err="1">
                <a:latin typeface="Calibri" panose="020F0502020204030204" pitchFamily="34" charset="0"/>
              </a:rPr>
              <a:t>mapping.html</a:t>
            </a:r>
            <a:r>
              <a:rPr lang="en-US" sz="1000" dirty="0">
                <a:latin typeface="Calibri" panose="020F0502020204030204" pitchFamily="34" charset="0"/>
              </a:rPr>
              <a:t>). </a:t>
            </a:r>
            <a:endParaRPr lang="en-US" sz="1000" dirty="0"/>
          </a:p>
          <a:p>
            <a:endParaRPr lang="en-US" sz="1000" dirty="0">
              <a:latin typeface="Calibri" panose="020F0502020204030204" pitchFamily="34" charset="0"/>
            </a:endParaRPr>
          </a:p>
          <a:p>
            <a:r>
              <a:rPr lang="en-US" sz="1000" dirty="0">
                <a:latin typeface="Calibri" panose="020F0502020204030204" pitchFamily="34" charset="0"/>
                <a:cs typeface="Calibri" panose="020F0502020204030204" pitchFamily="34" charset="0"/>
              </a:rPr>
              <a:t>The aim of this project is to implement a read mapper and evaluate its performance, in terms of quality, running time, and space consumption. This involves working with genomic data in standard formats such as FASTA, FASTQ and SAM, reading about and understanding algorithms and data structures for exact and inexact pattern matching from selected papers and books, and making efficient implementations of (a subset of) such algorithms and data structures in a programming language of your choice.</a:t>
            </a:r>
          </a:p>
        </p:txBody>
      </p:sp>
      <p:sp>
        <p:nvSpPr>
          <p:cNvPr id="7" name="Rectangle 6">
            <a:extLst>
              <a:ext uri="{FF2B5EF4-FFF2-40B4-BE49-F238E27FC236}">
                <a16:creationId xmlns:a16="http://schemas.microsoft.com/office/drawing/2014/main" id="{137059F9-A924-1547-97C4-DF6A65D43171}"/>
              </a:ext>
            </a:extLst>
          </p:cNvPr>
          <p:cNvSpPr/>
          <p:nvPr/>
        </p:nvSpPr>
        <p:spPr>
          <a:xfrm>
            <a:off x="5041900" y="25324"/>
            <a:ext cx="5038725" cy="4001095"/>
          </a:xfrm>
          <a:prstGeom prst="rect">
            <a:avLst/>
          </a:prstGeom>
          <a:ln w="12700">
            <a:noFill/>
          </a:ln>
        </p:spPr>
        <p:txBody>
          <a:bodyPr wrap="square">
            <a:spAutoFit/>
          </a:bodyPr>
          <a:lstStyle/>
          <a:p>
            <a:pPr algn="ctr"/>
            <a:r>
              <a:rPr lang="en-US" sz="1400" b="1" dirty="0">
                <a:solidFill>
                  <a:srgbClr val="FF0000"/>
                </a:solidFill>
                <a:latin typeface="Calibri" panose="020F0502020204030204" pitchFamily="34" charset="0"/>
              </a:rPr>
              <a:t>Finding tandem repeats in genomic data</a:t>
            </a:r>
          </a:p>
          <a:p>
            <a:endParaRPr lang="en-US" sz="1000" dirty="0">
              <a:latin typeface="Calibri" panose="020F0502020204030204" pitchFamily="34" charset="0"/>
            </a:endParaRPr>
          </a:p>
          <a:p>
            <a:r>
              <a:rPr lang="en-US" sz="1000" dirty="0">
                <a:latin typeface="Calibri" panose="020F0502020204030204" pitchFamily="34" charset="0"/>
              </a:rPr>
              <a:t>Various non-random patterns in genomic DNA are usually indicators of biological function. Searching for patterns in genomes, that are often billions of characters long, is a non-trivial task, however, and requires efficient data structures and algorithms. This project aims at locating all so-called tandem repeats in a string, that is, strings that are repeated next to each other in the genome (https://en.wikipedia.org/wiki/Tandem_repeat).</a:t>
            </a:r>
          </a:p>
          <a:p>
            <a:endParaRPr lang="en-US" sz="1000" dirty="0">
              <a:latin typeface="Calibri" panose="020F0502020204030204" pitchFamily="34" charset="0"/>
            </a:endParaRPr>
          </a:p>
          <a:p>
            <a:r>
              <a:rPr lang="en-US" sz="1000" dirty="0">
                <a:latin typeface="Calibri" panose="020F0502020204030204" pitchFamily="34" charset="0"/>
              </a:rPr>
              <a:t>A suffix tree (https://</a:t>
            </a:r>
            <a:r>
              <a:rPr lang="en-US" sz="1000" dirty="0" err="1">
                <a:latin typeface="Calibri" panose="020F0502020204030204" pitchFamily="34" charset="0"/>
              </a:rPr>
              <a:t>en.wikipedia.org</a:t>
            </a:r>
            <a:r>
              <a:rPr lang="en-US" sz="1000" dirty="0">
                <a:latin typeface="Calibri" panose="020F0502020204030204" pitchFamily="34" charset="0"/>
              </a:rPr>
              <a:t>/wiki/</a:t>
            </a:r>
            <a:r>
              <a:rPr lang="en-US" sz="1000" dirty="0" err="1">
                <a:latin typeface="Calibri" panose="020F0502020204030204" pitchFamily="34" charset="0"/>
              </a:rPr>
              <a:t>Suffix_tree</a:t>
            </a:r>
            <a:r>
              <a:rPr lang="en-US" sz="1000" dirty="0">
                <a:latin typeface="Calibri" panose="020F0502020204030204" pitchFamily="34" charset="0"/>
              </a:rPr>
              <a:t>) is an efficient index structure for strings that enable many pattern matching algorithms. A straightforward construction takes O(n2), which obviously isn’t a feasible solution if we need to search in strings that are hundreds of millions of characters long, but they can also be constructed in O(n) using e.g. McCreight’s algorithm (https://</a:t>
            </a:r>
            <a:r>
              <a:rPr lang="en-US" sz="1000" dirty="0" err="1">
                <a:latin typeface="Calibri" panose="020F0502020204030204" pitchFamily="34" charset="0"/>
              </a:rPr>
              <a:t>dl.acm.org</a:t>
            </a:r>
            <a:r>
              <a:rPr lang="en-US" sz="1000" dirty="0">
                <a:latin typeface="Calibri" panose="020F0502020204030204" pitchFamily="34" charset="0"/>
              </a:rPr>
              <a:t>/</a:t>
            </a:r>
            <a:r>
              <a:rPr lang="en-US" sz="1000" dirty="0" err="1">
                <a:latin typeface="Calibri" panose="020F0502020204030204" pitchFamily="34" charset="0"/>
              </a:rPr>
              <a:t>doi</a:t>
            </a:r>
            <a:r>
              <a:rPr lang="en-US" sz="1000" dirty="0">
                <a:latin typeface="Calibri" panose="020F0502020204030204" pitchFamily="34" charset="0"/>
              </a:rPr>
              <a:t>/abs/10.1145/321941.321946). Once we have a suffix tree, we can efficiently search for tandem repeats using e.g. </a:t>
            </a:r>
            <a:r>
              <a:rPr lang="en-US" sz="1000" dirty="0" err="1">
                <a:latin typeface="Calibri" panose="020F0502020204030204" pitchFamily="34" charset="0"/>
              </a:rPr>
              <a:t>Stoye</a:t>
            </a:r>
            <a:r>
              <a:rPr lang="en-US" sz="1000" dirty="0">
                <a:latin typeface="Calibri" panose="020F0502020204030204" pitchFamily="34" charset="0"/>
              </a:rPr>
              <a:t> and </a:t>
            </a:r>
            <a:r>
              <a:rPr lang="en-US" sz="1000" dirty="0" err="1">
                <a:latin typeface="Calibri" panose="020F0502020204030204" pitchFamily="34" charset="0"/>
              </a:rPr>
              <a:t>Gusfield’s</a:t>
            </a:r>
            <a:r>
              <a:rPr lang="en-US" sz="1000" dirty="0">
                <a:latin typeface="Calibri" panose="020F0502020204030204" pitchFamily="34" charset="0"/>
              </a:rPr>
              <a:t> algorithm (https://</a:t>
            </a:r>
            <a:r>
              <a:rPr lang="en-US" sz="1000" dirty="0" err="1">
                <a:latin typeface="Calibri" panose="020F0502020204030204" pitchFamily="34" charset="0"/>
              </a:rPr>
              <a:t>www.sciencedirect.com</a:t>
            </a:r>
            <a:r>
              <a:rPr lang="en-US" sz="1000" dirty="0">
                <a:latin typeface="Calibri" panose="020F0502020204030204" pitchFamily="34" charset="0"/>
              </a:rPr>
              <a:t>/science/article/</a:t>
            </a:r>
            <a:r>
              <a:rPr lang="en-US" sz="1000" dirty="0" err="1">
                <a:latin typeface="Calibri" panose="020F0502020204030204" pitchFamily="34" charset="0"/>
              </a:rPr>
              <a:t>pii</a:t>
            </a:r>
            <a:r>
              <a:rPr lang="en-US" sz="1000" dirty="0">
                <a:latin typeface="Calibri" panose="020F0502020204030204" pitchFamily="34" charset="0"/>
              </a:rPr>
              <a:t>/S0304397501001219), locating all tandem repeats in O(n log n + z), where n is the length of the string and z is the number of tandem repeats identified.</a:t>
            </a:r>
          </a:p>
          <a:p>
            <a:endParaRPr lang="en-US" sz="1000" dirty="0">
              <a:latin typeface="Calibri" panose="020F0502020204030204" pitchFamily="34" charset="0"/>
            </a:endParaRPr>
          </a:p>
          <a:p>
            <a:r>
              <a:rPr lang="en-US" sz="1000" dirty="0">
                <a:latin typeface="Calibri" panose="020F0502020204030204" pitchFamily="34" charset="0"/>
              </a:rPr>
              <a:t>The project involves working with genomic data in standard formats, reading about and understanding relevant algorithms and data structures, and making efficient implementations of (a subset of) such algorithms and data structures in a programming language of your choice.</a:t>
            </a:r>
          </a:p>
          <a:p>
            <a:endParaRPr lang="en-US" sz="1000" dirty="0">
              <a:latin typeface="Calibri" panose="020F0502020204030204" pitchFamily="34" charset="0"/>
            </a:endParaRPr>
          </a:p>
          <a:p>
            <a:endParaRPr lang="en-US" sz="1000" dirty="0">
              <a:latin typeface="Calibri" panose="020F0502020204030204" pitchFamily="34" charset="0"/>
            </a:endParaRPr>
          </a:p>
          <a:p>
            <a:endParaRPr lang="en-US" sz="1000" dirty="0"/>
          </a:p>
        </p:txBody>
      </p:sp>
      <p:sp>
        <p:nvSpPr>
          <p:cNvPr id="8" name="Rectangle 7">
            <a:extLst>
              <a:ext uri="{FF2B5EF4-FFF2-40B4-BE49-F238E27FC236}">
                <a16:creationId xmlns:a16="http://schemas.microsoft.com/office/drawing/2014/main" id="{B0C9F6A3-0213-7E45-8FC6-4C5F7E9E7955}"/>
              </a:ext>
            </a:extLst>
          </p:cNvPr>
          <p:cNvSpPr/>
          <p:nvPr/>
        </p:nvSpPr>
        <p:spPr>
          <a:xfrm>
            <a:off x="5041900" y="3845935"/>
            <a:ext cx="5038725" cy="3539430"/>
          </a:xfrm>
          <a:prstGeom prst="rect">
            <a:avLst/>
          </a:prstGeom>
          <a:ln w="12700">
            <a:noFill/>
          </a:ln>
        </p:spPr>
        <p:txBody>
          <a:bodyPr>
            <a:spAutoFit/>
          </a:bodyPr>
          <a:lstStyle/>
          <a:p>
            <a:pPr algn="ctr"/>
            <a:r>
              <a:rPr lang="en-US" sz="1400" b="1" dirty="0">
                <a:solidFill>
                  <a:srgbClr val="FF0000"/>
                </a:solidFill>
                <a:latin typeface="Calibri" panose="020F0502020204030204" pitchFamily="34" charset="0"/>
              </a:rPr>
              <a:t>Building phylogenetic trees using neighbor-joining </a:t>
            </a:r>
          </a:p>
          <a:p>
            <a:endParaRPr lang="en-US" sz="1000" dirty="0">
              <a:latin typeface="Calibri" panose="020F0502020204030204" pitchFamily="34" charset="0"/>
            </a:endParaRPr>
          </a:p>
          <a:p>
            <a:r>
              <a:rPr lang="en-US" sz="1000" dirty="0">
                <a:latin typeface="Calibri" panose="020F0502020204030204" pitchFamily="34" charset="0"/>
              </a:rPr>
              <a:t>Inferring the evolutionary relationships between a set of organisms is an important step in many biological or medical workflows. It is often referred to as building a phylogenetic tree and is often done by clustering the organisms according to estimates of their pairwise relationships. The neighbor-joining (NJ) method is a widely used method for constructing useful phylogenetic trees. Using the canonical NJ method by Saitou and </a:t>
            </a:r>
            <a:r>
              <a:rPr lang="en-US" sz="1000" dirty="0" err="1">
                <a:latin typeface="Calibri" panose="020F0502020204030204" pitchFamily="34" charset="0"/>
              </a:rPr>
              <a:t>Nei</a:t>
            </a:r>
            <a:r>
              <a:rPr lang="en-US" sz="1000" dirty="0">
                <a:latin typeface="Calibri" panose="020F0502020204030204" pitchFamily="34" charset="0"/>
              </a:rPr>
              <a:t> (https://</a:t>
            </a:r>
            <a:r>
              <a:rPr lang="en-US" sz="1000" dirty="0" err="1">
                <a:latin typeface="Calibri" panose="020F0502020204030204" pitchFamily="34" charset="0"/>
              </a:rPr>
              <a:t>academic.oup.com</a:t>
            </a:r>
            <a:r>
              <a:rPr lang="en-US" sz="1000" dirty="0">
                <a:latin typeface="Calibri" panose="020F0502020204030204" pitchFamily="34" charset="0"/>
              </a:rPr>
              <a:t>/</a:t>
            </a:r>
            <a:r>
              <a:rPr lang="en-US" sz="1000" dirty="0" err="1">
                <a:latin typeface="Calibri" panose="020F0502020204030204" pitchFamily="34" charset="0"/>
              </a:rPr>
              <a:t>mbe</a:t>
            </a:r>
            <a:r>
              <a:rPr lang="en-US" sz="1000" dirty="0">
                <a:latin typeface="Calibri" panose="020F0502020204030204" pitchFamily="34" charset="0"/>
              </a:rPr>
              <a:t>/article/4/4/406/1029664), it takes O(n3) time to build a tree of n organisms if their pairwise relationships (distances) are known. There are many variations of neighbor- joining and many heuristics for speeding it up. </a:t>
            </a:r>
            <a:r>
              <a:rPr lang="en-US" sz="1000" dirty="0" err="1">
                <a:latin typeface="Calibri" panose="020F0502020204030204" pitchFamily="34" charset="0"/>
              </a:rPr>
              <a:t>RapidNJ</a:t>
            </a:r>
            <a:r>
              <a:rPr lang="en-US" sz="1000" dirty="0">
                <a:latin typeface="Calibri" panose="020F0502020204030204" pitchFamily="34" charset="0"/>
              </a:rPr>
              <a:t> (http://</a:t>
            </a:r>
            <a:r>
              <a:rPr lang="en-US" sz="1000" dirty="0" err="1">
                <a:latin typeface="Calibri" panose="020F0502020204030204" pitchFamily="34" charset="0"/>
              </a:rPr>
              <a:t>birc.au.dk</a:t>
            </a:r>
            <a:r>
              <a:rPr lang="en-US" sz="1000" dirty="0">
                <a:latin typeface="Calibri" panose="020F0502020204030204" pitchFamily="34" charset="0"/>
              </a:rPr>
              <a:t>/software/</a:t>
            </a:r>
            <a:r>
              <a:rPr lang="en-US" sz="1000" dirty="0" err="1">
                <a:latin typeface="Calibri" panose="020F0502020204030204" pitchFamily="34" charset="0"/>
              </a:rPr>
              <a:t>rapidnj</a:t>
            </a:r>
            <a:r>
              <a:rPr lang="en-US" sz="1000" dirty="0">
                <a:latin typeface="Calibri" panose="020F0502020204030204" pitchFamily="34" charset="0"/>
              </a:rPr>
              <a:t>/) is one such heuristic.</a:t>
            </a:r>
          </a:p>
          <a:p>
            <a:endParaRPr lang="en-US" sz="1000" dirty="0">
              <a:latin typeface="Calibri" panose="020F0502020204030204" pitchFamily="34" charset="0"/>
            </a:endParaRPr>
          </a:p>
          <a:p>
            <a:r>
              <a:rPr lang="en-US" sz="1000" dirty="0">
                <a:latin typeface="Calibri" panose="020F0502020204030204" pitchFamily="34" charset="0"/>
              </a:rPr>
              <a:t>The aim of this project is to describe, implement and experiment with methods for building phylogenetic trees. More specifically, to understand and describe approaches such as </a:t>
            </a:r>
            <a:r>
              <a:rPr lang="en-US" sz="1000" dirty="0" err="1">
                <a:latin typeface="Calibri" panose="020F0502020204030204" pitchFamily="34" charset="0"/>
              </a:rPr>
              <a:t>RapidNJ</a:t>
            </a:r>
            <a:r>
              <a:rPr lang="en-US" sz="1000" dirty="0">
                <a:latin typeface="Calibri" panose="020F0502020204030204" pitchFamily="34" charset="0"/>
              </a:rPr>
              <a:t> and examine how their running time in practice compares to canonical neighbor-joining. This involves reading about and understanding algorithms for construction of phylogenetic trees using NJ methods from selected papers and books, making efficient implementations of (a subset of) such algorithms in a programming language of your choice, and making experimental comparisons of the properties of the implemented algorithms using genomic data in standard formats such as FASTA format for sequences, </a:t>
            </a:r>
            <a:r>
              <a:rPr lang="en-US" sz="1000" dirty="0" err="1">
                <a:latin typeface="Calibri" panose="020F0502020204030204" pitchFamily="34" charset="0"/>
              </a:rPr>
              <a:t>Phylip</a:t>
            </a:r>
            <a:r>
              <a:rPr lang="en-US" sz="1000" dirty="0">
                <a:latin typeface="Calibri" panose="020F0502020204030204" pitchFamily="34" charset="0"/>
              </a:rPr>
              <a:t> format for distance matrices, and </a:t>
            </a:r>
            <a:r>
              <a:rPr lang="en-US" sz="1000" dirty="0" err="1">
                <a:latin typeface="Calibri" panose="020F0502020204030204" pitchFamily="34" charset="0"/>
              </a:rPr>
              <a:t>Newick</a:t>
            </a:r>
            <a:r>
              <a:rPr lang="en-US" sz="1000" dirty="0">
                <a:latin typeface="Calibri" panose="020F0502020204030204" pitchFamily="34" charset="0"/>
              </a:rPr>
              <a:t> format for trees.</a:t>
            </a:r>
          </a:p>
          <a:p>
            <a:endParaRPr lang="en-US" sz="1000" dirty="0"/>
          </a:p>
        </p:txBody>
      </p:sp>
      <p:sp>
        <p:nvSpPr>
          <p:cNvPr id="9" name="Rectangle 8">
            <a:extLst>
              <a:ext uri="{FF2B5EF4-FFF2-40B4-BE49-F238E27FC236}">
                <a16:creationId xmlns:a16="http://schemas.microsoft.com/office/drawing/2014/main" id="{4C96726B-9F54-E047-8C7F-07FEA8A28AA0}"/>
              </a:ext>
            </a:extLst>
          </p:cNvPr>
          <p:cNvSpPr/>
          <p:nvPr/>
        </p:nvSpPr>
        <p:spPr>
          <a:xfrm>
            <a:off x="3175" y="3836000"/>
            <a:ext cx="5038725" cy="3539430"/>
          </a:xfrm>
          <a:prstGeom prst="rect">
            <a:avLst/>
          </a:prstGeom>
          <a:ln w="12700">
            <a:noFill/>
          </a:ln>
        </p:spPr>
        <p:txBody>
          <a:bodyPr>
            <a:spAutoFit/>
          </a:bodyPr>
          <a:lstStyle/>
          <a:p>
            <a:pPr algn="ctr"/>
            <a:r>
              <a:rPr lang="en-US" sz="1400" b="1" dirty="0">
                <a:solidFill>
                  <a:srgbClr val="FF0000"/>
                </a:solidFill>
                <a:latin typeface="Calibri" panose="020F0502020204030204" pitchFamily="34" charset="0"/>
              </a:rPr>
              <a:t>Comparison of multiple biological sequences</a:t>
            </a:r>
          </a:p>
          <a:p>
            <a:endParaRPr lang="en-US" sz="1000" dirty="0">
              <a:latin typeface="Calibri" panose="020F0502020204030204" pitchFamily="34" charset="0"/>
            </a:endParaRPr>
          </a:p>
          <a:p>
            <a:r>
              <a:rPr lang="en-US" sz="1000" dirty="0">
                <a:latin typeface="Calibri" panose="020F0502020204030204" pitchFamily="34" charset="0"/>
              </a:rPr>
              <a:t>Biological sequences (DNA, RNA, and proteins) can be modeled as strings over finite alphabets. The evolutionary relatedness of species can be inferred by comparing their biological sequences. Many algorithms exist for this purpose, and typically involves computing an alignment of the two or more strings. Computing a so-called multiple sequence alignment (MSA) is an important part of many bioinformatics analyses (https://</a:t>
            </a:r>
            <a:r>
              <a:rPr lang="en-US" sz="1000" dirty="0" err="1">
                <a:latin typeface="Calibri" panose="020F0502020204030204" pitchFamily="34" charset="0"/>
              </a:rPr>
              <a:t>en.wikipedia.org</a:t>
            </a:r>
            <a:r>
              <a:rPr lang="en-US" sz="1000" dirty="0">
                <a:latin typeface="Calibri" panose="020F0502020204030204" pitchFamily="34" charset="0"/>
              </a:rPr>
              <a:t>/wiki/</a:t>
            </a:r>
            <a:r>
              <a:rPr lang="en-US" sz="1000" dirty="0" err="1">
                <a:latin typeface="Calibri" panose="020F0502020204030204" pitchFamily="34" charset="0"/>
              </a:rPr>
              <a:t>Multiple_sequence_alignment</a:t>
            </a:r>
            <a:r>
              <a:rPr lang="en-US" sz="1000" dirty="0">
                <a:latin typeface="Calibri" panose="020F0502020204030204" pitchFamily="34" charset="0"/>
              </a:rPr>
              <a:t>), but in most scenarios it is a computational hard problem, and many heuristics and approximation algorithms therefore exist.</a:t>
            </a:r>
          </a:p>
          <a:p>
            <a:endParaRPr lang="en-US" sz="1000" dirty="0">
              <a:latin typeface="Calibri" panose="020F0502020204030204" pitchFamily="34" charset="0"/>
            </a:endParaRPr>
          </a:p>
          <a:p>
            <a:r>
              <a:rPr lang="en-US" sz="1000" dirty="0">
                <a:latin typeface="Calibri" panose="020F0502020204030204" pitchFamily="34" charset="0"/>
              </a:rPr>
              <a:t>The aim of this project is to describe, implement and experiment with algorithms for computing MSAs. More specifically, to understand and describe approximation algorithms and heuristics for computing MSAs that are based on combining optimal pairwise alignments in a certain order such as </a:t>
            </a:r>
            <a:r>
              <a:rPr lang="en-US" sz="1000" dirty="0" err="1">
                <a:latin typeface="Calibri" panose="020F0502020204030204" pitchFamily="34" charset="0"/>
              </a:rPr>
              <a:t>Gusfield’s</a:t>
            </a:r>
            <a:r>
              <a:rPr lang="en-US" sz="1000" dirty="0">
                <a:latin typeface="Calibri" panose="020F0502020204030204" pitchFamily="34" charset="0"/>
              </a:rPr>
              <a:t> 2- approximation algorithm (https://</a:t>
            </a:r>
            <a:r>
              <a:rPr lang="en-US" sz="1000" dirty="0" err="1">
                <a:latin typeface="Calibri" panose="020F0502020204030204" pitchFamily="34" charset="0"/>
              </a:rPr>
              <a:t>link.springer.com</a:t>
            </a:r>
            <a:r>
              <a:rPr lang="en-US" sz="1000" dirty="0">
                <a:latin typeface="Calibri" panose="020F0502020204030204" pitchFamily="34" charset="0"/>
              </a:rPr>
              <a:t>/article/10.1007/BF02460299) and heuristics based on (minimum) spanning trees (e.g. https://</a:t>
            </a:r>
            <a:r>
              <a:rPr lang="en-US" sz="1000" dirty="0" err="1">
                <a:latin typeface="Calibri" panose="020F0502020204030204" pitchFamily="34" charset="0"/>
              </a:rPr>
              <a:t>ieeexplore.ieee.org</a:t>
            </a:r>
            <a:r>
              <a:rPr lang="en-US" sz="1000" dirty="0">
                <a:latin typeface="Calibri" panose="020F0502020204030204" pitchFamily="34" charset="0"/>
              </a:rPr>
              <a:t>/abstract/document/1527521). This involves reading about and understanding algorithms for computing MSAs from selected papers and books, making efficient implementations of (a subset of) such algorithms in a programming language of your choice, and making experimental comparisons of the properties of the implemented algorithms using genomic data in standard formats such as FASTA format for sequences and </a:t>
            </a:r>
            <a:r>
              <a:rPr lang="en-US" sz="1000" dirty="0" err="1">
                <a:latin typeface="Calibri" panose="020F0502020204030204" pitchFamily="34" charset="0"/>
              </a:rPr>
              <a:t>Phylip</a:t>
            </a:r>
            <a:r>
              <a:rPr lang="en-US" sz="1000" dirty="0">
                <a:latin typeface="Calibri" panose="020F0502020204030204" pitchFamily="34" charset="0"/>
              </a:rPr>
              <a:t> format for distance matrices.</a:t>
            </a:r>
            <a:endParaRPr lang="en-US" sz="1000" dirty="0"/>
          </a:p>
        </p:txBody>
      </p:sp>
      <p:cxnSp>
        <p:nvCxnSpPr>
          <p:cNvPr id="11" name="Straight Connector 10">
            <a:extLst>
              <a:ext uri="{FF2B5EF4-FFF2-40B4-BE49-F238E27FC236}">
                <a16:creationId xmlns:a16="http://schemas.microsoft.com/office/drawing/2014/main" id="{231C16F9-5367-664F-9EC2-A07DE5C4AB44}"/>
              </a:ext>
            </a:extLst>
          </p:cNvPr>
          <p:cNvCxnSpPr>
            <a:cxnSpLocks/>
          </p:cNvCxnSpPr>
          <p:nvPr/>
        </p:nvCxnSpPr>
        <p:spPr>
          <a:xfrm>
            <a:off x="5040312" y="0"/>
            <a:ext cx="0" cy="755967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2677495-4EF9-6349-9416-B55DC80B2ADE}"/>
              </a:ext>
            </a:extLst>
          </p:cNvPr>
          <p:cNvCxnSpPr/>
          <p:nvPr/>
        </p:nvCxnSpPr>
        <p:spPr>
          <a:xfrm>
            <a:off x="0" y="3779837"/>
            <a:ext cx="100806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AA84B8E-37BC-8145-B4A9-037D81FC293F}"/>
              </a:ext>
            </a:extLst>
          </p:cNvPr>
          <p:cNvSpPr txBox="1"/>
          <p:nvPr/>
        </p:nvSpPr>
        <p:spPr>
          <a:xfrm>
            <a:off x="1193552" y="2720572"/>
            <a:ext cx="7690345" cy="2118529"/>
          </a:xfrm>
          <a:prstGeom prst="rect">
            <a:avLst/>
          </a:prstGeom>
          <a:solidFill>
            <a:srgbClr val="FFFF99"/>
          </a:solidFill>
        </p:spPr>
        <p:txBody>
          <a:bodyPr wrap="square" rtlCol="0">
            <a:spAutoFit/>
          </a:bodyPr>
          <a:lstStyle/>
          <a:p>
            <a:pPr algn="ctr">
              <a:lnSpc>
                <a:spcPct val="150000"/>
              </a:lnSpc>
            </a:pPr>
            <a:r>
              <a:rPr lang="en-US" b="1" dirty="0">
                <a:solidFill>
                  <a:srgbClr val="0432FF"/>
                </a:solidFill>
              </a:rPr>
              <a:t>BSc projects in bioinformatics</a:t>
            </a:r>
          </a:p>
          <a:p>
            <a:pPr>
              <a:lnSpc>
                <a:spcPct val="150000"/>
              </a:lnSpc>
            </a:pPr>
            <a:r>
              <a:rPr lang="en-US" dirty="0"/>
              <a:t>Reading about and </a:t>
            </a:r>
            <a:r>
              <a:rPr lang="en-US" b="1" dirty="0"/>
              <a:t>understanding algorithms </a:t>
            </a:r>
            <a:r>
              <a:rPr lang="en-US" dirty="0"/>
              <a:t>and data structures, </a:t>
            </a:r>
            <a:r>
              <a:rPr lang="en-US" b="1" dirty="0"/>
              <a:t>making efficient implementations </a:t>
            </a:r>
            <a:r>
              <a:rPr lang="en-US" dirty="0"/>
              <a:t>in a programming language of your choice, and </a:t>
            </a:r>
            <a:r>
              <a:rPr lang="en-US" b="1" dirty="0"/>
              <a:t>making experiments </a:t>
            </a:r>
            <a:r>
              <a:rPr lang="en-US" dirty="0"/>
              <a:t>in order to examine their computational properties in practice, and the relevance of the solutions they yield</a:t>
            </a:r>
            <a:endParaRPr lang="da-DK" dirty="0"/>
          </a:p>
        </p:txBody>
      </p:sp>
    </p:spTree>
    <p:extLst>
      <p:ext uri="{BB962C8B-B14F-4D97-AF65-F5344CB8AC3E}">
        <p14:creationId xmlns:p14="http://schemas.microsoft.com/office/powerpoint/2010/main" val="10619848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7D10F67-DE61-8445-B199-08903A87F4BC}"/>
              </a:ext>
            </a:extLst>
          </p:cNvPr>
          <p:cNvSpPr/>
          <p:nvPr/>
        </p:nvSpPr>
        <p:spPr>
          <a:xfrm>
            <a:off x="3175" y="33275"/>
            <a:ext cx="5041900" cy="307777"/>
          </a:xfrm>
          <a:prstGeom prst="rect">
            <a:avLst/>
          </a:prstGeom>
          <a:ln w="12700">
            <a:noFill/>
          </a:ln>
        </p:spPr>
        <p:txBody>
          <a:bodyPr wrap="square">
            <a:spAutoFit/>
          </a:bodyPr>
          <a:lstStyle/>
          <a:p>
            <a:pPr algn="ctr"/>
            <a:r>
              <a:rPr lang="en-US" sz="1400" b="1" dirty="0">
                <a:solidFill>
                  <a:srgbClr val="FF0000"/>
                </a:solidFill>
                <a:latin typeface="Calibri" panose="020F0502020204030204" pitchFamily="34" charset="0"/>
              </a:rPr>
              <a:t>Large-scale pattern matching - Read mapping </a:t>
            </a:r>
          </a:p>
        </p:txBody>
      </p:sp>
      <p:sp>
        <p:nvSpPr>
          <p:cNvPr id="7" name="Rectangle 6">
            <a:extLst>
              <a:ext uri="{FF2B5EF4-FFF2-40B4-BE49-F238E27FC236}">
                <a16:creationId xmlns:a16="http://schemas.microsoft.com/office/drawing/2014/main" id="{137059F9-A924-1547-97C4-DF6A65D43171}"/>
              </a:ext>
            </a:extLst>
          </p:cNvPr>
          <p:cNvSpPr/>
          <p:nvPr/>
        </p:nvSpPr>
        <p:spPr>
          <a:xfrm>
            <a:off x="5041900" y="25324"/>
            <a:ext cx="5038725" cy="1077218"/>
          </a:xfrm>
          <a:prstGeom prst="rect">
            <a:avLst/>
          </a:prstGeom>
          <a:ln w="12700">
            <a:noFill/>
          </a:ln>
        </p:spPr>
        <p:txBody>
          <a:bodyPr wrap="square">
            <a:spAutoFit/>
          </a:bodyPr>
          <a:lstStyle/>
          <a:p>
            <a:pPr algn="ctr"/>
            <a:r>
              <a:rPr lang="en-US" sz="1400" b="1" dirty="0">
                <a:solidFill>
                  <a:srgbClr val="FF0000"/>
                </a:solidFill>
                <a:latin typeface="Calibri" panose="020F0502020204030204" pitchFamily="34" charset="0"/>
              </a:rPr>
              <a:t>Finding tandem repeats in genomic data</a:t>
            </a:r>
          </a:p>
          <a:p>
            <a:endParaRPr lang="da-DK" sz="1000" dirty="0"/>
          </a:p>
          <a:p>
            <a:endParaRPr lang="da-DK" sz="1000" dirty="0">
              <a:latin typeface="Calibri" panose="020F0502020204030204" pitchFamily="34" charset="0"/>
            </a:endParaRPr>
          </a:p>
          <a:p>
            <a:endParaRPr lang="da-DK" sz="1000" dirty="0">
              <a:latin typeface="Calibri" panose="020F0502020204030204" pitchFamily="34" charset="0"/>
            </a:endParaRPr>
          </a:p>
          <a:p>
            <a:endParaRPr lang="da-DK" sz="1000" dirty="0">
              <a:latin typeface="Calibri" panose="020F0502020204030204" pitchFamily="34" charset="0"/>
            </a:endParaRPr>
          </a:p>
          <a:p>
            <a:endParaRPr lang="da-DK" sz="1000" dirty="0"/>
          </a:p>
        </p:txBody>
      </p:sp>
      <p:sp>
        <p:nvSpPr>
          <p:cNvPr id="8" name="Rectangle 7">
            <a:extLst>
              <a:ext uri="{FF2B5EF4-FFF2-40B4-BE49-F238E27FC236}">
                <a16:creationId xmlns:a16="http://schemas.microsoft.com/office/drawing/2014/main" id="{B0C9F6A3-0213-7E45-8FC6-4C5F7E9E7955}"/>
              </a:ext>
            </a:extLst>
          </p:cNvPr>
          <p:cNvSpPr/>
          <p:nvPr/>
        </p:nvSpPr>
        <p:spPr>
          <a:xfrm>
            <a:off x="5041900" y="3845935"/>
            <a:ext cx="5038725" cy="615553"/>
          </a:xfrm>
          <a:prstGeom prst="rect">
            <a:avLst/>
          </a:prstGeom>
          <a:ln w="12700">
            <a:noFill/>
          </a:ln>
        </p:spPr>
        <p:txBody>
          <a:bodyPr>
            <a:spAutoFit/>
          </a:bodyPr>
          <a:lstStyle/>
          <a:p>
            <a:pPr algn="ctr"/>
            <a:r>
              <a:rPr lang="en-US" sz="1400" b="1" dirty="0">
                <a:solidFill>
                  <a:srgbClr val="FF0000"/>
                </a:solidFill>
                <a:latin typeface="Calibri" panose="020F0502020204030204" pitchFamily="34" charset="0"/>
              </a:rPr>
              <a:t>Building phylogenetic trees using neighbor-joining </a:t>
            </a:r>
          </a:p>
          <a:p>
            <a:endParaRPr lang="da-DK" sz="1000" dirty="0"/>
          </a:p>
          <a:p>
            <a:endParaRPr lang="da-DK" sz="1000" dirty="0"/>
          </a:p>
        </p:txBody>
      </p:sp>
      <p:sp>
        <p:nvSpPr>
          <p:cNvPr id="9" name="Rectangle 8">
            <a:extLst>
              <a:ext uri="{FF2B5EF4-FFF2-40B4-BE49-F238E27FC236}">
                <a16:creationId xmlns:a16="http://schemas.microsoft.com/office/drawing/2014/main" id="{4C96726B-9F54-E047-8C7F-07FEA8A28AA0}"/>
              </a:ext>
            </a:extLst>
          </p:cNvPr>
          <p:cNvSpPr/>
          <p:nvPr/>
        </p:nvSpPr>
        <p:spPr>
          <a:xfrm>
            <a:off x="3175" y="3836000"/>
            <a:ext cx="5038725" cy="307777"/>
          </a:xfrm>
          <a:prstGeom prst="rect">
            <a:avLst/>
          </a:prstGeom>
          <a:ln w="12700">
            <a:noFill/>
          </a:ln>
        </p:spPr>
        <p:txBody>
          <a:bodyPr>
            <a:spAutoFit/>
          </a:bodyPr>
          <a:lstStyle/>
          <a:p>
            <a:pPr algn="ctr"/>
            <a:r>
              <a:rPr lang="en-US" sz="1400" b="1" dirty="0">
                <a:solidFill>
                  <a:srgbClr val="FF0000"/>
                </a:solidFill>
                <a:latin typeface="Calibri" panose="020F0502020204030204" pitchFamily="34" charset="0"/>
              </a:rPr>
              <a:t>Comparison of multiple biological sequences</a:t>
            </a:r>
            <a:endParaRPr lang="da-DK" sz="1000" dirty="0"/>
          </a:p>
        </p:txBody>
      </p:sp>
      <p:cxnSp>
        <p:nvCxnSpPr>
          <p:cNvPr id="11" name="Straight Connector 10">
            <a:extLst>
              <a:ext uri="{FF2B5EF4-FFF2-40B4-BE49-F238E27FC236}">
                <a16:creationId xmlns:a16="http://schemas.microsoft.com/office/drawing/2014/main" id="{231C16F9-5367-664F-9EC2-A07DE5C4AB44}"/>
              </a:ext>
            </a:extLst>
          </p:cNvPr>
          <p:cNvCxnSpPr>
            <a:cxnSpLocks/>
          </p:cNvCxnSpPr>
          <p:nvPr/>
        </p:nvCxnSpPr>
        <p:spPr>
          <a:xfrm>
            <a:off x="5040312" y="0"/>
            <a:ext cx="0" cy="755967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2677495-4EF9-6349-9416-B55DC80B2ADE}"/>
              </a:ext>
            </a:extLst>
          </p:cNvPr>
          <p:cNvCxnSpPr/>
          <p:nvPr/>
        </p:nvCxnSpPr>
        <p:spPr>
          <a:xfrm>
            <a:off x="0" y="3779837"/>
            <a:ext cx="1008062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77D1BC89-DAB6-E247-B304-F90362F403E1}"/>
              </a:ext>
            </a:extLst>
          </p:cNvPr>
          <p:cNvPicPr>
            <a:picLocks noChangeAspect="1"/>
          </p:cNvPicPr>
          <p:nvPr/>
        </p:nvPicPr>
        <p:blipFill rotWithShape="1">
          <a:blip r:embed="rId2"/>
          <a:srcRect b="4413"/>
          <a:stretch/>
        </p:blipFill>
        <p:spPr>
          <a:xfrm>
            <a:off x="311453" y="1318031"/>
            <a:ext cx="4064000" cy="2306512"/>
          </a:xfrm>
          <a:prstGeom prst="rect">
            <a:avLst/>
          </a:prstGeom>
          <a:ln w="12700">
            <a:noFill/>
          </a:ln>
        </p:spPr>
      </p:pic>
      <p:pic>
        <p:nvPicPr>
          <p:cNvPr id="40" name="Picture 39">
            <a:extLst>
              <a:ext uri="{FF2B5EF4-FFF2-40B4-BE49-F238E27FC236}">
                <a16:creationId xmlns:a16="http://schemas.microsoft.com/office/drawing/2014/main" id="{2B5104A0-79DE-FB45-BCD3-7A7F16F5CC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9804" y="5285930"/>
            <a:ext cx="4416977" cy="1694984"/>
          </a:xfrm>
          <a:prstGeom prst="rect">
            <a:avLst/>
          </a:prstGeom>
        </p:spPr>
      </p:pic>
      <p:sp>
        <p:nvSpPr>
          <p:cNvPr id="44" name="TextBox 43">
            <a:extLst>
              <a:ext uri="{FF2B5EF4-FFF2-40B4-BE49-F238E27FC236}">
                <a16:creationId xmlns:a16="http://schemas.microsoft.com/office/drawing/2014/main" id="{365C3BA7-9474-0147-8E24-385F8DCAE4C4}"/>
              </a:ext>
            </a:extLst>
          </p:cNvPr>
          <p:cNvSpPr txBox="1"/>
          <p:nvPr/>
        </p:nvSpPr>
        <p:spPr>
          <a:xfrm>
            <a:off x="104610" y="416467"/>
            <a:ext cx="4815962" cy="735265"/>
          </a:xfrm>
          <a:prstGeom prst="rect">
            <a:avLst/>
          </a:prstGeom>
          <a:solidFill>
            <a:srgbClr val="FFFF99"/>
          </a:solidFill>
        </p:spPr>
        <p:txBody>
          <a:bodyPr wrap="square" rtlCol="0">
            <a:spAutoFit/>
          </a:bodyPr>
          <a:lstStyle/>
          <a:p>
            <a:r>
              <a:rPr lang="en-US" sz="1400" dirty="0"/>
              <a:t>Combining small fragments of DNA to an entire genome by large-scale (approximate) pattern matching using suffix trees or suffix arrays.</a:t>
            </a:r>
          </a:p>
        </p:txBody>
      </p:sp>
      <p:sp>
        <p:nvSpPr>
          <p:cNvPr id="46" name="TextBox 45">
            <a:extLst>
              <a:ext uri="{FF2B5EF4-FFF2-40B4-BE49-F238E27FC236}">
                <a16:creationId xmlns:a16="http://schemas.microsoft.com/office/drawing/2014/main" id="{4286AE42-DCD8-B242-B2B4-2B4FCDC0DB86}"/>
              </a:ext>
            </a:extLst>
          </p:cNvPr>
          <p:cNvSpPr txBox="1"/>
          <p:nvPr/>
        </p:nvSpPr>
        <p:spPr>
          <a:xfrm>
            <a:off x="5156878" y="420040"/>
            <a:ext cx="4800831" cy="738664"/>
          </a:xfrm>
          <a:prstGeom prst="rect">
            <a:avLst/>
          </a:prstGeom>
          <a:solidFill>
            <a:srgbClr val="FFFF99"/>
          </a:solidFill>
        </p:spPr>
        <p:txBody>
          <a:bodyPr wrap="square" rtlCol="0">
            <a:spAutoFit/>
          </a:bodyPr>
          <a:lstStyle/>
          <a:p>
            <a:r>
              <a:rPr lang="en-US" sz="1400" dirty="0"/>
              <a:t>Various non-random patterns in genomic DNA can be indicators of biological function. Searching for patterns in </a:t>
            </a:r>
            <a:r>
              <a:rPr lang="en-US" sz="1400" dirty="0" err="1"/>
              <a:t>arge</a:t>
            </a:r>
            <a:r>
              <a:rPr lang="en-US" sz="1400" dirty="0"/>
              <a:t> genome is a non-trivial task</a:t>
            </a:r>
          </a:p>
        </p:txBody>
      </p:sp>
      <p:sp>
        <p:nvSpPr>
          <p:cNvPr id="47" name="TextBox 46">
            <a:extLst>
              <a:ext uri="{FF2B5EF4-FFF2-40B4-BE49-F238E27FC236}">
                <a16:creationId xmlns:a16="http://schemas.microsoft.com/office/drawing/2014/main" id="{9C42A852-54DE-6C45-BA7E-0E89240A02BF}"/>
              </a:ext>
            </a:extLst>
          </p:cNvPr>
          <p:cNvSpPr txBox="1"/>
          <p:nvPr/>
        </p:nvSpPr>
        <p:spPr>
          <a:xfrm>
            <a:off x="5156878" y="4233942"/>
            <a:ext cx="4800831" cy="523220"/>
          </a:xfrm>
          <a:prstGeom prst="rect">
            <a:avLst/>
          </a:prstGeom>
          <a:solidFill>
            <a:srgbClr val="FFFF99"/>
          </a:solidFill>
        </p:spPr>
        <p:txBody>
          <a:bodyPr wrap="square" rtlCol="0">
            <a:spAutoFit/>
          </a:bodyPr>
          <a:lstStyle/>
          <a:p>
            <a:r>
              <a:rPr lang="en-US" sz="1400" dirty="0"/>
              <a:t>Inferring evolutionary relationships between organism by using clustering methods to build phylogenetic trees.</a:t>
            </a:r>
          </a:p>
        </p:txBody>
      </p:sp>
      <p:sp>
        <p:nvSpPr>
          <p:cNvPr id="48" name="TextBox 47">
            <a:extLst>
              <a:ext uri="{FF2B5EF4-FFF2-40B4-BE49-F238E27FC236}">
                <a16:creationId xmlns:a16="http://schemas.microsoft.com/office/drawing/2014/main" id="{BED5B65C-5512-D249-A0CA-FD1FE6CF296D}"/>
              </a:ext>
            </a:extLst>
          </p:cNvPr>
          <p:cNvSpPr txBox="1"/>
          <p:nvPr/>
        </p:nvSpPr>
        <p:spPr>
          <a:xfrm>
            <a:off x="104611" y="4233943"/>
            <a:ext cx="4812786" cy="523220"/>
          </a:xfrm>
          <a:prstGeom prst="rect">
            <a:avLst/>
          </a:prstGeom>
          <a:solidFill>
            <a:srgbClr val="FFFF99"/>
          </a:solidFill>
        </p:spPr>
        <p:txBody>
          <a:bodyPr wrap="square" rtlCol="0">
            <a:spAutoFit/>
          </a:bodyPr>
          <a:lstStyle/>
          <a:p>
            <a:r>
              <a:rPr lang="en-US" sz="1400" dirty="0"/>
              <a:t>The evolutionary relatedness of species can be inferred by comparing their biological sequences.</a:t>
            </a:r>
          </a:p>
        </p:txBody>
      </p:sp>
      <p:pic>
        <p:nvPicPr>
          <p:cNvPr id="2" name="Picture 1">
            <a:extLst>
              <a:ext uri="{FF2B5EF4-FFF2-40B4-BE49-F238E27FC236}">
                <a16:creationId xmlns:a16="http://schemas.microsoft.com/office/drawing/2014/main" id="{7C49F2CE-FC28-2F40-8F8B-952C018E3C3F}"/>
              </a:ext>
            </a:extLst>
          </p:cNvPr>
          <p:cNvPicPr>
            <a:picLocks noChangeAspect="1"/>
          </p:cNvPicPr>
          <p:nvPr/>
        </p:nvPicPr>
        <p:blipFill>
          <a:blip r:embed="rId4"/>
          <a:stretch>
            <a:fillRect/>
          </a:stretch>
        </p:blipFill>
        <p:spPr>
          <a:xfrm>
            <a:off x="8422067" y="1748919"/>
            <a:ext cx="1384300" cy="1460500"/>
          </a:xfrm>
          <a:prstGeom prst="rect">
            <a:avLst/>
          </a:prstGeom>
        </p:spPr>
      </p:pic>
      <p:pic>
        <p:nvPicPr>
          <p:cNvPr id="4" name="Picture 3">
            <a:extLst>
              <a:ext uri="{FF2B5EF4-FFF2-40B4-BE49-F238E27FC236}">
                <a16:creationId xmlns:a16="http://schemas.microsoft.com/office/drawing/2014/main" id="{FD63398D-D153-214A-9CEA-7EA8F4E44AF3}"/>
              </a:ext>
            </a:extLst>
          </p:cNvPr>
          <p:cNvPicPr>
            <a:picLocks noChangeAspect="1"/>
          </p:cNvPicPr>
          <p:nvPr/>
        </p:nvPicPr>
        <p:blipFill>
          <a:blip r:embed="rId5"/>
          <a:stretch>
            <a:fillRect/>
          </a:stretch>
        </p:blipFill>
        <p:spPr>
          <a:xfrm>
            <a:off x="5274529" y="1569226"/>
            <a:ext cx="3082393" cy="1726140"/>
          </a:xfrm>
          <a:prstGeom prst="rect">
            <a:avLst/>
          </a:prstGeom>
        </p:spPr>
      </p:pic>
      <p:pic>
        <p:nvPicPr>
          <p:cNvPr id="5" name="Picture 4">
            <a:extLst>
              <a:ext uri="{FF2B5EF4-FFF2-40B4-BE49-F238E27FC236}">
                <a16:creationId xmlns:a16="http://schemas.microsoft.com/office/drawing/2014/main" id="{7609FB19-0D48-AC49-A322-8AE02A79BF46}"/>
              </a:ext>
            </a:extLst>
          </p:cNvPr>
          <p:cNvPicPr>
            <a:picLocks noChangeAspect="1"/>
          </p:cNvPicPr>
          <p:nvPr/>
        </p:nvPicPr>
        <p:blipFill>
          <a:blip r:embed="rId6"/>
          <a:stretch>
            <a:fillRect/>
          </a:stretch>
        </p:blipFill>
        <p:spPr>
          <a:xfrm>
            <a:off x="311453" y="4973605"/>
            <a:ext cx="2273300" cy="889000"/>
          </a:xfrm>
          <a:prstGeom prst="rect">
            <a:avLst/>
          </a:prstGeom>
        </p:spPr>
      </p:pic>
      <p:pic>
        <p:nvPicPr>
          <p:cNvPr id="10" name="Picture 9">
            <a:extLst>
              <a:ext uri="{FF2B5EF4-FFF2-40B4-BE49-F238E27FC236}">
                <a16:creationId xmlns:a16="http://schemas.microsoft.com/office/drawing/2014/main" id="{7C2D6FB1-2B31-E04C-BC3A-69F7D2C63E2E}"/>
              </a:ext>
            </a:extLst>
          </p:cNvPr>
          <p:cNvPicPr>
            <a:picLocks noChangeAspect="1"/>
          </p:cNvPicPr>
          <p:nvPr/>
        </p:nvPicPr>
        <p:blipFill>
          <a:blip r:embed="rId7"/>
          <a:stretch>
            <a:fillRect/>
          </a:stretch>
        </p:blipFill>
        <p:spPr>
          <a:xfrm>
            <a:off x="2964868" y="5062876"/>
            <a:ext cx="1875953" cy="1875953"/>
          </a:xfrm>
          <a:prstGeom prst="rect">
            <a:avLst/>
          </a:prstGeom>
        </p:spPr>
      </p:pic>
      <p:pic>
        <p:nvPicPr>
          <p:cNvPr id="12" name="Picture 11">
            <a:extLst>
              <a:ext uri="{FF2B5EF4-FFF2-40B4-BE49-F238E27FC236}">
                <a16:creationId xmlns:a16="http://schemas.microsoft.com/office/drawing/2014/main" id="{50EC816C-4C3D-404D-B561-82C05DFF0D07}"/>
              </a:ext>
            </a:extLst>
          </p:cNvPr>
          <p:cNvPicPr>
            <a:picLocks noChangeAspect="1"/>
          </p:cNvPicPr>
          <p:nvPr/>
        </p:nvPicPr>
        <p:blipFill>
          <a:blip r:embed="rId8"/>
          <a:stretch>
            <a:fillRect/>
          </a:stretch>
        </p:blipFill>
        <p:spPr>
          <a:xfrm>
            <a:off x="755953" y="6079048"/>
            <a:ext cx="1587500" cy="1282700"/>
          </a:xfrm>
          <a:prstGeom prst="rect">
            <a:avLst/>
          </a:prstGeom>
        </p:spPr>
      </p:pic>
    </p:spTree>
    <p:extLst>
      <p:ext uri="{BB962C8B-B14F-4D97-AF65-F5344CB8AC3E}">
        <p14:creationId xmlns:p14="http://schemas.microsoft.com/office/powerpoint/2010/main" val="20692461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3958</TotalTime>
  <Words>2543</Words>
  <Application>Microsoft Macintosh PowerPoint</Application>
  <PresentationFormat>Custom</PresentationFormat>
  <Paragraphs>93</Paragraphs>
  <Slides>6</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6</vt:i4>
      </vt:variant>
    </vt:vector>
  </HeadingPairs>
  <TitlesOfParts>
    <vt:vector size="13" baseType="lpstr">
      <vt:lpstr>Arial</vt:lpstr>
      <vt:lpstr>Calibri</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Christian Storm Pedersen</cp:lastModifiedBy>
  <cp:revision>230</cp:revision>
  <cp:lastPrinted>2018-04-11T08:50:15Z</cp:lastPrinted>
  <dcterms:created xsi:type="dcterms:W3CDTF">2005-02-28T10:14:07Z</dcterms:created>
  <dcterms:modified xsi:type="dcterms:W3CDTF">2021-11-11T12:15:56Z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fo 1">
    <vt:lpwstr/>
  </property>
  <property fmtid="{D5CDD505-2E9C-101B-9397-08002B2CF9AE}" pid="3" name="Info 2">
    <vt:lpwstr/>
  </property>
  <property fmtid="{D5CDD505-2E9C-101B-9397-08002B2CF9AE}" pid="4" name="Info 3">
    <vt:lpwstr/>
  </property>
  <property fmtid="{D5CDD505-2E9C-101B-9397-08002B2CF9AE}" pid="5" name="Info 4">
    <vt:lpwstr/>
  </property>
</Properties>
</file>